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6858000" cx="12192000"/>
  <p:notesSz cx="6858000" cy="9144000"/>
  <p:embeddedFontLst>
    <p:embeddedFont>
      <p:font typeface="Montserrat"/>
      <p:regular r:id="rId29"/>
      <p:bold r:id="rId30"/>
      <p:italic r:id="rId31"/>
      <p:boldItalic r:id="rId32"/>
    </p:embeddedFont>
    <p:embeddedFont>
      <p:font typeface="Montserrat Black"/>
      <p:bold r:id="rId33"/>
      <p:boldItalic r:id="rId34"/>
    </p:embeddedFont>
    <p:embeddedFont>
      <p:font typeface="Open Sans"/>
      <p:regular r:id="rId35"/>
      <p:bold r:id="rId36"/>
      <p:italic r:id="rId37"/>
      <p:boldItalic r:id="rId38"/>
    </p:embeddedFont>
    <p:embeddedFont>
      <p:font typeface="Karla"/>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36">
          <p15:clr>
            <a:srgbClr val="A4A3A4"/>
          </p15:clr>
        </p15:guide>
        <p15:guide id="2" pos="3840">
          <p15:clr>
            <a:srgbClr val="A4A3A4"/>
          </p15:clr>
        </p15:guide>
      </p15:sldGuideLst>
    </p:ext>
    <p:ext uri="http://customooxmlschemas.google.com/">
      <go:slidesCustomData xmlns:go="http://customooxmlschemas.google.com/" r:id="rId43" roundtripDataSignature="AMtx7mhTo8/NJoHCPqK/es5YkEWwNtsWo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36"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Karla-bold.fntdata"/><Relationship Id="rId20" Type="http://schemas.openxmlformats.org/officeDocument/2006/relationships/slide" Target="slides/slide15.xml"/><Relationship Id="rId42" Type="http://schemas.openxmlformats.org/officeDocument/2006/relationships/font" Target="fonts/Karla-boldItalic.fntdata"/><Relationship Id="rId41" Type="http://schemas.openxmlformats.org/officeDocument/2006/relationships/font" Target="fonts/Karla-italic.fntdata"/><Relationship Id="rId22" Type="http://schemas.openxmlformats.org/officeDocument/2006/relationships/slide" Target="slides/slide17.xml"/><Relationship Id="rId21" Type="http://schemas.openxmlformats.org/officeDocument/2006/relationships/slide" Target="slides/slide16.xml"/><Relationship Id="rId43" Type="http://customschemas.google.com/relationships/presentationmetadata" Target="meta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Montserrat-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Montserrat-italic.fntdata"/><Relationship Id="rId30" Type="http://schemas.openxmlformats.org/officeDocument/2006/relationships/font" Target="fonts/Montserrat-bold.fntdata"/><Relationship Id="rId11" Type="http://schemas.openxmlformats.org/officeDocument/2006/relationships/slide" Target="slides/slide6.xml"/><Relationship Id="rId33" Type="http://schemas.openxmlformats.org/officeDocument/2006/relationships/font" Target="fonts/MontserratBlack-bold.fntdata"/><Relationship Id="rId10" Type="http://schemas.openxmlformats.org/officeDocument/2006/relationships/slide" Target="slides/slide5.xml"/><Relationship Id="rId32" Type="http://schemas.openxmlformats.org/officeDocument/2006/relationships/font" Target="fonts/Montserrat-boldItalic.fntdata"/><Relationship Id="rId13" Type="http://schemas.openxmlformats.org/officeDocument/2006/relationships/slide" Target="slides/slide8.xml"/><Relationship Id="rId35" Type="http://schemas.openxmlformats.org/officeDocument/2006/relationships/font" Target="fonts/OpenSans-regular.fntdata"/><Relationship Id="rId12" Type="http://schemas.openxmlformats.org/officeDocument/2006/relationships/slide" Target="slides/slide7.xml"/><Relationship Id="rId34" Type="http://schemas.openxmlformats.org/officeDocument/2006/relationships/font" Target="fonts/MontserratBlack-boldItalic.fntdata"/><Relationship Id="rId15" Type="http://schemas.openxmlformats.org/officeDocument/2006/relationships/slide" Target="slides/slide10.xml"/><Relationship Id="rId37" Type="http://schemas.openxmlformats.org/officeDocument/2006/relationships/font" Target="fonts/OpenSans-italic.fntdata"/><Relationship Id="rId14" Type="http://schemas.openxmlformats.org/officeDocument/2006/relationships/slide" Target="slides/slide9.xml"/><Relationship Id="rId36" Type="http://schemas.openxmlformats.org/officeDocument/2006/relationships/font" Target="fonts/OpenSans-bold.fntdata"/><Relationship Id="rId17" Type="http://schemas.openxmlformats.org/officeDocument/2006/relationships/slide" Target="slides/slide12.xml"/><Relationship Id="rId39" Type="http://schemas.openxmlformats.org/officeDocument/2006/relationships/font" Target="fonts/Karla-regular.fntdata"/><Relationship Id="rId16" Type="http://schemas.openxmlformats.org/officeDocument/2006/relationships/slide" Target="slides/slide11.xml"/><Relationship Id="rId38" Type="http://schemas.openxmlformats.org/officeDocument/2006/relationships/font" Target="fonts/OpenSans-bold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 name="Shape 28"/>
        <p:cNvGrpSpPr/>
        <p:nvPr/>
      </p:nvGrpSpPr>
      <p:grpSpPr>
        <a:xfrm>
          <a:off x="0" y="0"/>
          <a:ext cx="0" cy="0"/>
          <a:chOff x="0" y="0"/>
          <a:chExt cx="0" cy="0"/>
        </a:xfrm>
      </p:grpSpPr>
      <p:sp>
        <p:nvSpPr>
          <p:cNvPr id="29" name="Google Shape;29;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 name="Google Shape;30;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1" name="Google Shape;271;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7000"/>
              </a:lnSpc>
              <a:spcBef>
                <a:spcPts val="0"/>
              </a:spcBef>
              <a:spcAft>
                <a:spcPts val="0"/>
              </a:spcAft>
              <a:buNone/>
            </a:pPr>
            <a:r>
              <a:rPr lang="en-US" sz="1800">
                <a:latin typeface="Calibri"/>
                <a:ea typeface="Calibri"/>
                <a:cs typeface="Calibri"/>
                <a:sym typeface="Calibri"/>
              </a:rPr>
              <a:t>There are three use cases in every company with huge savings impact. First, you can significantly lower the cost of BI especially for front-office and customer-facing reporting where the number of users is typically huge. The cost of user licenses and servers can be daunting. Some analysts estimate that the huge cost of user licensing is just 10% of the overall BI cost. This additional cost is due to long development cycles involving many IT and consulting resources. The sad truth is that 80% of front office employees rarely use the self-service BI tools. They find them hard to use, time consuming, and hard to access when they are on the road using slow connections and VPNs. They prefer tailored reports so that they can get to the most relevant information instantly and focus their time on doing their jobs instead of on analyzing data. </a:t>
            </a:r>
            <a:endParaRPr/>
          </a:p>
          <a:p>
            <a:pPr indent="0" lvl="0" marL="0" marR="0" rtl="0" algn="l">
              <a:lnSpc>
                <a:spcPct val="107000"/>
              </a:lnSpc>
              <a:spcBef>
                <a:spcPts val="800"/>
              </a:spcBef>
              <a:spcAft>
                <a:spcPts val="0"/>
              </a:spcAft>
              <a:buNone/>
            </a:pPr>
            <a:r>
              <a:t/>
            </a:r>
            <a:endParaRPr sz="1800">
              <a:latin typeface="Calibri"/>
              <a:ea typeface="Calibri"/>
              <a:cs typeface="Calibri"/>
              <a:sym typeface="Calibri"/>
            </a:endParaRPr>
          </a:p>
          <a:p>
            <a:pPr indent="0" lvl="0" marL="0" marR="0" rtl="0" algn="l">
              <a:lnSpc>
                <a:spcPct val="107000"/>
              </a:lnSpc>
              <a:spcBef>
                <a:spcPts val="800"/>
              </a:spcBef>
              <a:spcAft>
                <a:spcPts val="0"/>
              </a:spcAft>
              <a:buNone/>
            </a:pPr>
            <a:r>
              <a:rPr lang="en-US" sz="1800">
                <a:latin typeface="Calibri"/>
                <a:ea typeface="Calibri"/>
                <a:cs typeface="Calibri"/>
                <a:sym typeface="Calibri"/>
              </a:rPr>
              <a:t>The second use case is streamlining complex report publications. Such publications involve many different tools. Hence, the process requires coordination of various resources becoming more difficult, painfully slow, and significantly more expensive. Most often it involves a lot of manual repetitive work performed by highly qualified analysts and other professionals whose time can be more effectively utilized elsewhere. 75% of these costs and efforts can be eliminated with Storied Data.</a:t>
            </a:r>
            <a:endParaRPr/>
          </a:p>
          <a:p>
            <a:pPr indent="0" lvl="0" marL="0" marR="0" rtl="0" algn="l">
              <a:lnSpc>
                <a:spcPct val="107000"/>
              </a:lnSpc>
              <a:spcBef>
                <a:spcPts val="800"/>
              </a:spcBef>
              <a:spcAft>
                <a:spcPts val="0"/>
              </a:spcAft>
              <a:buNone/>
            </a:pPr>
            <a:r>
              <a:t/>
            </a:r>
            <a:endParaRPr sz="1800">
              <a:latin typeface="Calibri"/>
              <a:ea typeface="Calibri"/>
              <a:cs typeface="Calibri"/>
              <a:sym typeface="Calibri"/>
            </a:endParaRPr>
          </a:p>
          <a:p>
            <a:pPr indent="0" lvl="0" marL="0" marR="0" rtl="0" algn="l">
              <a:lnSpc>
                <a:spcPct val="107000"/>
              </a:lnSpc>
              <a:spcBef>
                <a:spcPts val="800"/>
              </a:spcBef>
              <a:spcAft>
                <a:spcPts val="0"/>
              </a:spcAft>
              <a:buNone/>
            </a:pPr>
            <a:r>
              <a:rPr lang="en-US" sz="1800">
                <a:latin typeface="Calibri"/>
                <a:ea typeface="Calibri"/>
                <a:cs typeface="Calibri"/>
                <a:sym typeface="Calibri"/>
              </a:rPr>
              <a:t>The third case is front end development for web friendly content. Customer-facing web pages and content require precision design. That means that the layout has to be pixel-perfect to be visually stunning and interactivity has to be incorporated to engage the consumer and make them feel in control. Companies have backend developers to enable anything on frontend content. But they lack frontend developers to meet the demand for engaging HTML pages. Custom frontend code for pixel perfect design and interactivity is costly to create, test, maintain, and administer. Storied Data eliminates 95%  of coding by providing no-code, easy-to-use tools for everyone.  Everyone can turn data into a compelling story with Storied Data. Only the most demanding web application would require the cooperation of an experienced coder. In these situations, the experienced coders can just add to the code already generated by Storied Data.</a:t>
            </a:r>
            <a:endParaRPr/>
          </a:p>
          <a:p>
            <a:pPr indent="0" lvl="0" marL="0" marR="0" rtl="0" algn="l">
              <a:lnSpc>
                <a:spcPct val="107000"/>
              </a:lnSpc>
              <a:spcBef>
                <a:spcPts val="800"/>
              </a:spcBef>
              <a:spcAft>
                <a:spcPts val="0"/>
              </a:spcAft>
              <a:buNone/>
            </a:pPr>
            <a:r>
              <a:rPr lang="en-US" sz="1800">
                <a:latin typeface="Calibri"/>
                <a:ea typeface="Calibri"/>
                <a:cs typeface="Calibri"/>
                <a:sym typeface="Calibri"/>
              </a:rPr>
              <a:t>Let us look at some real-life use cases.</a:t>
            </a:r>
            <a:endParaRPr/>
          </a:p>
          <a:p>
            <a:pPr indent="0" lvl="0" marL="0" rtl="0" algn="l">
              <a:spcBef>
                <a:spcPts val="800"/>
              </a:spcBef>
              <a:spcAft>
                <a:spcPts val="0"/>
              </a:spcAft>
              <a:buNone/>
            </a:pPr>
            <a:r>
              <a:t/>
            </a:r>
            <a:endParaRPr/>
          </a:p>
        </p:txBody>
      </p:sp>
      <p:sp>
        <p:nvSpPr>
          <p:cNvPr id="272" name="Google Shape;272;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7" name="Google Shape;297;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2" name="Google Shape;322;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3" name="Google Shape;323;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9" name="Google Shape;349;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0" name="Google Shape;350;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7" name="Google Shape;377;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378" name="Google Shape;378;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3" name="Google Shape;403;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Can we make this like slide</a:t>
            </a:r>
            <a:endParaRPr/>
          </a:p>
        </p:txBody>
      </p:sp>
      <p:sp>
        <p:nvSpPr>
          <p:cNvPr id="404" name="Google Shape;404;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6" name="Google Shape;426;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4" name="Google Shape;434;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9" name="Google Shape;449;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5" name="Google Shape;485;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 name="Shape 37"/>
        <p:cNvGrpSpPr/>
        <p:nvPr/>
      </p:nvGrpSpPr>
      <p:grpSpPr>
        <a:xfrm>
          <a:off x="0" y="0"/>
          <a:ext cx="0" cy="0"/>
          <a:chOff x="0" y="0"/>
          <a:chExt cx="0" cy="0"/>
        </a:xfrm>
      </p:grpSpPr>
      <p:sp>
        <p:nvSpPr>
          <p:cNvPr id="38" name="Google Shape;3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 name="Google Shape;39;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rPr lang="en-US" sz="1800">
                <a:latin typeface="Calibri"/>
                <a:ea typeface="Calibri"/>
                <a:cs typeface="Calibri"/>
                <a:sym typeface="Calibri"/>
              </a:rPr>
              <a:t>Let me start with the simple question: Why Storied Data? Why another platform? Let us face it. If your content and documents are not on the web, they will not be seen. Hence, every company is transitioning their documents to HTML. Not just some documents, all types of documents. It is not enough documents to be in digital format like PDF. They must be HTML documents.</a:t>
            </a:r>
            <a:endParaRPr/>
          </a:p>
        </p:txBody>
      </p:sp>
      <p:sp>
        <p:nvSpPr>
          <p:cNvPr id="40" name="Google Shape;40;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6" name="Google Shape;516;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9" name="Google Shape;549;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8" name="Shape 578"/>
        <p:cNvGrpSpPr/>
        <p:nvPr/>
      </p:nvGrpSpPr>
      <p:grpSpPr>
        <a:xfrm>
          <a:off x="0" y="0"/>
          <a:ext cx="0" cy="0"/>
          <a:chOff x="0" y="0"/>
          <a:chExt cx="0" cy="0"/>
        </a:xfrm>
      </p:grpSpPr>
      <p:sp>
        <p:nvSpPr>
          <p:cNvPr id="579" name="Google Shape;579;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0" name="Google Shape;580;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4" name="Google Shape;614;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 name="Shape 51"/>
        <p:cNvGrpSpPr/>
        <p:nvPr/>
      </p:nvGrpSpPr>
      <p:grpSpPr>
        <a:xfrm>
          <a:off x="0" y="0"/>
          <a:ext cx="0" cy="0"/>
          <a:chOff x="0" y="0"/>
          <a:chExt cx="0" cy="0"/>
        </a:xfrm>
      </p:grpSpPr>
      <p:sp>
        <p:nvSpPr>
          <p:cNvPr id="52" name="Google Shape;5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 name="Google Shape;53;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7000"/>
              </a:lnSpc>
              <a:spcBef>
                <a:spcPts val="0"/>
              </a:spcBef>
              <a:spcAft>
                <a:spcPts val="0"/>
              </a:spcAft>
              <a:buNone/>
            </a:pPr>
            <a:r>
              <a:rPr lang="en-US" sz="1800">
                <a:latin typeface="Calibri"/>
                <a:ea typeface="Calibri"/>
                <a:cs typeface="Calibri"/>
                <a:sym typeface="Calibri"/>
              </a:rPr>
              <a:t>HTML documents have three advantages. First, they are more relevant. They contain information compiled from various systems combined with illustrative design for specific purpose. Second, they are more accessible. You can access them through search engines and on any device. This is a great convenience. Third, digital documents are more friendly. The content is often individualized, and users can further customize it. This a great way in this age of information overload, to give users the power to get to the most relevant information quickly.</a:t>
            </a:r>
            <a:endParaRPr/>
          </a:p>
          <a:p>
            <a:pPr indent="0" lvl="0" marL="0" marR="0" rtl="0" algn="l">
              <a:lnSpc>
                <a:spcPct val="107000"/>
              </a:lnSpc>
              <a:spcBef>
                <a:spcPts val="800"/>
              </a:spcBef>
              <a:spcAft>
                <a:spcPts val="0"/>
              </a:spcAft>
              <a:buNone/>
            </a:pPr>
            <a:r>
              <a:t/>
            </a:r>
            <a:endParaRPr sz="1800">
              <a:latin typeface="Calibri"/>
              <a:ea typeface="Calibri"/>
              <a:cs typeface="Calibri"/>
              <a:sym typeface="Calibri"/>
            </a:endParaRPr>
          </a:p>
          <a:p>
            <a:pPr indent="0" lvl="0" marL="0" marR="0" rtl="0" algn="l">
              <a:lnSpc>
                <a:spcPct val="107000"/>
              </a:lnSpc>
              <a:spcBef>
                <a:spcPts val="800"/>
              </a:spcBef>
              <a:spcAft>
                <a:spcPts val="0"/>
              </a:spcAft>
              <a:buNone/>
            </a:pPr>
            <a:r>
              <a:rPr lang="en-US" sz="1800">
                <a:latin typeface="Calibri"/>
                <a:ea typeface="Calibri"/>
                <a:cs typeface="Calibri"/>
                <a:sym typeface="Calibri"/>
              </a:rPr>
              <a:t>Yet, companies face huge challenges in transitioning documents to HTML. The three big questions that every company has to address are: How to </a:t>
            </a:r>
            <a:r>
              <a:rPr b="1" lang="en-US" sz="1800">
                <a:latin typeface="Calibri"/>
                <a:ea typeface="Calibri"/>
                <a:cs typeface="Calibri"/>
                <a:sym typeface="Calibri"/>
              </a:rPr>
              <a:t>transition, manage, and standardize </a:t>
            </a:r>
            <a:r>
              <a:rPr lang="en-US" sz="1800">
                <a:latin typeface="Calibri"/>
                <a:ea typeface="Calibri"/>
                <a:cs typeface="Calibri"/>
                <a:sym typeface="Calibri"/>
              </a:rPr>
              <a:t>the tools and formats for the wide variety of digital documents? How to </a:t>
            </a:r>
            <a:r>
              <a:rPr b="1" lang="en-US" sz="1800">
                <a:latin typeface="Calibri"/>
                <a:ea typeface="Calibri"/>
                <a:cs typeface="Calibri"/>
                <a:sym typeface="Calibri"/>
              </a:rPr>
              <a:t>empower more employees </a:t>
            </a:r>
            <a:r>
              <a:rPr lang="en-US" sz="1800">
                <a:latin typeface="Calibri"/>
                <a:ea typeface="Calibri"/>
                <a:cs typeface="Calibri"/>
                <a:sym typeface="Calibri"/>
              </a:rPr>
              <a:t>to create HTML content themselves without depending on IT and HTML developers to convert it? How to </a:t>
            </a:r>
            <a:r>
              <a:rPr b="1" lang="en-US" sz="1800">
                <a:latin typeface="Calibri"/>
                <a:ea typeface="Calibri"/>
                <a:cs typeface="Calibri"/>
                <a:sym typeface="Calibri"/>
              </a:rPr>
              <a:t>reduce the cost of content </a:t>
            </a:r>
            <a:r>
              <a:rPr lang="en-US" sz="1800">
                <a:latin typeface="Calibri"/>
                <a:ea typeface="Calibri"/>
                <a:cs typeface="Calibri"/>
                <a:sym typeface="Calibri"/>
              </a:rPr>
              <a:t>personalization, multiple technologies software licenses and backend server costs?</a:t>
            </a:r>
            <a:endParaRPr/>
          </a:p>
          <a:p>
            <a:pPr indent="0" lvl="0" marL="0" rtl="0" algn="l">
              <a:spcBef>
                <a:spcPts val="800"/>
              </a:spcBef>
              <a:spcAft>
                <a:spcPts val="0"/>
              </a:spcAft>
              <a:buNone/>
            </a:pPr>
            <a:r>
              <a:t/>
            </a:r>
            <a:endParaRPr/>
          </a:p>
        </p:txBody>
      </p:sp>
      <p:sp>
        <p:nvSpPr>
          <p:cNvPr id="54" name="Google Shape;54;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 name="Google Shape;89;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7000"/>
              </a:lnSpc>
              <a:spcBef>
                <a:spcPts val="0"/>
              </a:spcBef>
              <a:spcAft>
                <a:spcPts val="0"/>
              </a:spcAft>
              <a:buNone/>
            </a:pPr>
            <a:r>
              <a:rPr lang="en-US" sz="1800">
                <a:latin typeface="Calibri"/>
                <a:ea typeface="Calibri"/>
                <a:cs typeface="Calibri"/>
                <a:sym typeface="Calibri"/>
              </a:rPr>
              <a:t>Let us review the current root causes for resource drain and the opportunities for savings and efficiency gains from the transition to HTML documents. Most documents today are authored in Word, Power Point and Excel. There are about 1.2 billion users of these applications. But they produce non-HTML content. Hence this content requires costly and time-consuming conversion to HTML. The are 160 million business intelligence users. Some of this content is HTML, but the distribution of HTML-based business intelligence content is very costly. Hence, the much lower number of users. There are about 25 million developers and HTML coders. They are not enough to convert all the content that all other content authors produce.  Imagine of we can empower all content authors to publish directly to the 6 billion web users.</a:t>
            </a:r>
            <a:endParaRPr/>
          </a:p>
          <a:p>
            <a:pPr indent="0" lvl="0" marL="0" marR="0" rtl="0" algn="l">
              <a:lnSpc>
                <a:spcPct val="107000"/>
              </a:lnSpc>
              <a:spcBef>
                <a:spcPts val="800"/>
              </a:spcBef>
              <a:spcAft>
                <a:spcPts val="0"/>
              </a:spcAft>
              <a:buNone/>
            </a:pPr>
            <a:r>
              <a:t/>
            </a:r>
            <a:endParaRPr sz="1800">
              <a:latin typeface="Calibri"/>
              <a:ea typeface="Calibri"/>
              <a:cs typeface="Calibri"/>
              <a:sym typeface="Calibri"/>
            </a:endParaRPr>
          </a:p>
          <a:p>
            <a:pPr indent="0" lvl="0" marL="0" marR="0" rtl="0" algn="l">
              <a:lnSpc>
                <a:spcPct val="107000"/>
              </a:lnSpc>
              <a:spcBef>
                <a:spcPts val="800"/>
              </a:spcBef>
              <a:spcAft>
                <a:spcPts val="0"/>
              </a:spcAft>
              <a:buNone/>
            </a:pPr>
            <a:r>
              <a:rPr lang="en-US" sz="1800">
                <a:latin typeface="Calibri"/>
                <a:ea typeface="Calibri"/>
                <a:cs typeface="Calibri"/>
                <a:sym typeface="Calibri"/>
              </a:rPr>
              <a:t>For the 1.2 billon Word, Power Point and Excel users we can automate the publishing in HTML, thus saving them time and eliminating the unpopular PDFs. For the 160 million business intelligence users we can simplify the report and dashboard development in HTML, we can eliminate the costly servers, and we can eliminate the end user licenses to distribute interactive analytical reports and dashboards. Finally, we can democratize HTML authoring with no code development, thus eliminating the dependence of the content authors on HTML coders. All 6 billion web users gain better document experience, access to interactive digital documents on any device both online and offline.</a:t>
            </a:r>
            <a:endParaRPr/>
          </a:p>
          <a:p>
            <a:pPr indent="0" lvl="0" marL="0" rtl="0" algn="l">
              <a:spcBef>
                <a:spcPts val="800"/>
              </a:spcBef>
              <a:spcAft>
                <a:spcPts val="0"/>
              </a:spcAft>
              <a:buNone/>
            </a:pPr>
            <a:r>
              <a:t/>
            </a:r>
            <a:endParaRPr/>
          </a:p>
        </p:txBody>
      </p:sp>
      <p:sp>
        <p:nvSpPr>
          <p:cNvPr id="90" name="Google Shape;90;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 name="Google Shape;137;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rPr lang="en-US" sz="1800">
                <a:latin typeface="Calibri"/>
                <a:ea typeface="Calibri"/>
                <a:cs typeface="Calibri"/>
                <a:sym typeface="Calibri"/>
              </a:rPr>
              <a:t>Storied Data provides huge opportunities for savings. 95% shorter design time. Most organizations experience lengthy design cycles, difficult resource coordination, and many integrations issues when they use different data sources and different content creation and formatting tools. Companies need faster and simpler process to create web friendly content. 80% technology savings. Most companies are not aware of the server costs to support concurrent visitors and users to their sites. Web pages require a lot of servers to support user traffic and interactive content exploration. Web ‘traffic jams’ are costly and kill user experience. 75% faster performance. Most users, especially frontline workers on the road, are frustrated with the slow performance of web reports, dashboards, and documents. 92% energy savings. Most companies are not aware of the energy cost and waste to generate internal and client-facing reports and statements in PDF format. The energy consumed to open 100 PDFs on the web is equivalent to driving 6000 miles.</a:t>
            </a:r>
            <a:endParaRPr/>
          </a:p>
        </p:txBody>
      </p:sp>
      <p:sp>
        <p:nvSpPr>
          <p:cNvPr id="138" name="Google Shape;138;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3" name="Google Shape;173;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4" name="Google Shape;194;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rPr lang="en-US" sz="1800">
                <a:latin typeface="Calibri"/>
                <a:ea typeface="Calibri"/>
                <a:cs typeface="Calibri"/>
                <a:sym typeface="Calibri"/>
              </a:rPr>
              <a:t>The little-known fact is that HTML documents are different than traditional documents. Like the printing press changed everything, so did the web. The web content is different both aesthetically and functionally. There are three ingredients that literally put the information at your fingerprints on any device – visuals, data, and interactive functionality.</a:t>
            </a:r>
            <a:endParaRPr/>
          </a:p>
          <a:p>
            <a:pPr indent="0" lvl="0" marL="0" rtl="0" algn="l">
              <a:spcBef>
                <a:spcPts val="0"/>
              </a:spcBef>
              <a:spcAft>
                <a:spcPts val="0"/>
              </a:spcAft>
              <a:buNone/>
            </a:pPr>
            <a:r>
              <a:t/>
            </a:r>
            <a:endParaRPr/>
          </a:p>
        </p:txBody>
      </p:sp>
      <p:sp>
        <p:nvSpPr>
          <p:cNvPr id="195" name="Google Shape;195;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4" name="Google Shape;214;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rPr lang="en-US" sz="1800">
                <a:latin typeface="Calibri"/>
                <a:ea typeface="Calibri"/>
                <a:cs typeface="Calibri"/>
                <a:sym typeface="Calibri"/>
              </a:rPr>
              <a:t>To allow everyone to easily build pixel-perfect, interactive HTML documents with these three ingredients, we converged three technologies into one tool – graphic design and layout, business intelligence and analytics, no code development and web authoring. The benefits of a single toolset are enormous. First, Storied Data will allow you to transition from static, bulky PDFs to pixel-perfect and interactive HTML. Second, with Storied Data you can transition from multiple tools to a single toolset. Third, Storied Data eliminates end-user license for interactive content distribution. Fourth, Storied Data eliminate backend query and concurrency costs. Fifth, Storied Data automates the generation and distribution of HTML documents. Sixth, Storied Data eliminate international multi-server costs due to GDPR.</a:t>
            </a:r>
            <a:endParaRPr/>
          </a:p>
          <a:p>
            <a:pPr indent="0" lvl="0" marL="0" rtl="0" algn="l">
              <a:spcBef>
                <a:spcPts val="0"/>
              </a:spcBef>
              <a:spcAft>
                <a:spcPts val="0"/>
              </a:spcAft>
              <a:buNone/>
            </a:pPr>
            <a:r>
              <a:t/>
            </a:r>
            <a:endParaRPr/>
          </a:p>
        </p:txBody>
      </p:sp>
      <p:sp>
        <p:nvSpPr>
          <p:cNvPr id="215" name="Google Shape;215;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2" name="Google Shape;232;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rPr lang="en-US" sz="1800">
                <a:latin typeface="Calibri"/>
                <a:ea typeface="Calibri"/>
                <a:cs typeface="Calibri"/>
                <a:sym typeface="Calibri"/>
              </a:rPr>
              <a:t>Storied data fills a big gap in the market for tools to create and distribute web friendly information at an affordable budget.  While many design and layout tools can create good looking content, this content is static. Freelance web developer can add interactivity to this content, but it will be a slow, costly process. BI platforms can create and distribute interactive reports and dashboards, but the end user will need some knowledge and training how to use these tools and a license to use them. Development and infrastructure costs exacerbate the pain. Finally, custom code development can deliver anything, but do you want to manage, maintain, and document custom code?</a:t>
            </a:r>
            <a:endParaRPr/>
          </a:p>
        </p:txBody>
      </p:sp>
      <p:sp>
        <p:nvSpPr>
          <p:cNvPr id="233" name="Google Shape;233;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p:cSld name="Blank Slide">
    <p:spTree>
      <p:nvGrpSpPr>
        <p:cNvPr id="13" name="Shape 13"/>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Custom_Slide">
  <p:cSld name="14_Custom_Slide">
    <p:spTree>
      <p:nvGrpSpPr>
        <p:cNvPr id="14" name="Shape 14"/>
        <p:cNvGrpSpPr/>
        <p:nvPr/>
      </p:nvGrpSpPr>
      <p:grpSpPr>
        <a:xfrm>
          <a:off x="0" y="0"/>
          <a:ext cx="0" cy="0"/>
          <a:chOff x="0" y="0"/>
          <a:chExt cx="0" cy="0"/>
        </a:xfrm>
      </p:grpSpPr>
      <p:sp>
        <p:nvSpPr>
          <p:cNvPr id="15" name="Google Shape;15;p26"/>
          <p:cNvSpPr/>
          <p:nvPr>
            <p:ph idx="2" type="pic"/>
          </p:nvPr>
        </p:nvSpPr>
        <p:spPr>
          <a:xfrm>
            <a:off x="3879495" y="956603"/>
            <a:ext cx="2676050" cy="4052242"/>
          </a:xfrm>
          <a:prstGeom prst="rect">
            <a:avLst/>
          </a:prstGeom>
          <a:solidFill>
            <a:srgbClr val="D0CECE"/>
          </a:solidFill>
          <a:ln cap="flat" cmpd="sng" w="76200">
            <a:solidFill>
              <a:schemeClr val="lt1"/>
            </a:solidFill>
            <a:prstDash val="solid"/>
            <a:round/>
            <a:headEnd len="sm" w="sm" type="none"/>
            <a:tailEnd len="sm" w="sm" type="none"/>
          </a:ln>
          <a:effectLst>
            <a:outerShdw blurRad="635000" sx="102000" rotWithShape="0" algn="ctr" sy="102000">
              <a:srgbClr val="000000">
                <a:alpha val="9803"/>
              </a:srgbClr>
            </a:outerShdw>
          </a:effectLst>
        </p:spPr>
      </p:sp>
      <p:sp>
        <p:nvSpPr>
          <p:cNvPr id="16" name="Google Shape;16;p26"/>
          <p:cNvSpPr/>
          <p:nvPr>
            <p:ph idx="3" type="pic"/>
          </p:nvPr>
        </p:nvSpPr>
        <p:spPr>
          <a:xfrm>
            <a:off x="998806" y="956603"/>
            <a:ext cx="2676050" cy="4052242"/>
          </a:xfrm>
          <a:prstGeom prst="rect">
            <a:avLst/>
          </a:prstGeom>
          <a:solidFill>
            <a:srgbClr val="D0CECE"/>
          </a:solidFill>
          <a:ln cap="flat" cmpd="sng" w="76200">
            <a:solidFill>
              <a:schemeClr val="lt1"/>
            </a:solidFill>
            <a:prstDash val="solid"/>
            <a:round/>
            <a:headEnd len="sm" w="sm" type="none"/>
            <a:tailEnd len="sm" w="sm" type="none"/>
          </a:ln>
          <a:effectLst>
            <a:outerShdw blurRad="635000" sx="102000" rotWithShape="0" algn="ctr" sy="102000">
              <a:srgbClr val="000000">
                <a:alpha val="9803"/>
              </a:srgbClr>
            </a:outerShdw>
          </a:effectLst>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7" name="Shape 17"/>
        <p:cNvGrpSpPr/>
        <p:nvPr/>
      </p:nvGrpSpPr>
      <p:grpSpPr>
        <a:xfrm>
          <a:off x="0" y="0"/>
          <a:ext cx="0" cy="0"/>
          <a:chOff x="0" y="0"/>
          <a:chExt cx="0" cy="0"/>
        </a:xfrm>
      </p:grpSpPr>
      <p:sp>
        <p:nvSpPr>
          <p:cNvPr id="18" name="Google Shape;18;p27"/>
          <p:cNvSpPr/>
          <p:nvPr>
            <p:ph idx="2" type="pic"/>
          </p:nvPr>
        </p:nvSpPr>
        <p:spPr>
          <a:xfrm>
            <a:off x="0" y="1442301"/>
            <a:ext cx="6096000" cy="4553146"/>
          </a:xfrm>
          <a:prstGeom prst="rect">
            <a:avLst/>
          </a:prstGeom>
          <a:no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title Only 2">
  <p:cSld name="Title and Subtitle Only 2">
    <p:spTree>
      <p:nvGrpSpPr>
        <p:cNvPr id="19" name="Shape 19"/>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20" name="Shape 20"/>
        <p:cNvGrpSpPr/>
        <p:nvPr/>
      </p:nvGrpSpPr>
      <p:grpSpPr>
        <a:xfrm>
          <a:off x="0" y="0"/>
          <a:ext cx="0" cy="0"/>
          <a:chOff x="0" y="0"/>
          <a:chExt cx="0" cy="0"/>
        </a:xfrm>
      </p:grpSpPr>
      <p:sp>
        <p:nvSpPr>
          <p:cNvPr id="21" name="Google Shape;21;p29"/>
          <p:cNvSpPr/>
          <p:nvPr>
            <p:ph idx="2" type="pic"/>
          </p:nvPr>
        </p:nvSpPr>
        <p:spPr>
          <a:xfrm>
            <a:off x="0" y="0"/>
            <a:ext cx="12192000" cy="6019800"/>
          </a:xfrm>
          <a:prstGeom prst="rect">
            <a:avLst/>
          </a:prstGeom>
          <a:noFill/>
          <a:ln>
            <a:no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22" name="Shape 22"/>
        <p:cNvGrpSpPr/>
        <p:nvPr/>
      </p:nvGrpSpPr>
      <p:grpSpPr>
        <a:xfrm>
          <a:off x="0" y="0"/>
          <a:ext cx="0" cy="0"/>
          <a:chOff x="0" y="0"/>
          <a:chExt cx="0" cy="0"/>
        </a:xfrm>
      </p:grpSpPr>
      <p:sp>
        <p:nvSpPr>
          <p:cNvPr id="23" name="Google Shape;23;p30"/>
          <p:cNvSpPr/>
          <p:nvPr>
            <p:ph idx="2" type="pic"/>
          </p:nvPr>
        </p:nvSpPr>
        <p:spPr>
          <a:xfrm>
            <a:off x="0" y="1"/>
            <a:ext cx="6096000" cy="5961528"/>
          </a:xfrm>
          <a:prstGeom prst="rect">
            <a:avLst/>
          </a:prstGeom>
          <a:noFill/>
          <a:ln>
            <a:noFill/>
          </a:ln>
        </p:spPr>
      </p:sp>
      <p:sp>
        <p:nvSpPr>
          <p:cNvPr id="24" name="Google Shape;24;p30"/>
          <p:cNvSpPr/>
          <p:nvPr>
            <p:ph idx="3" type="pic"/>
          </p:nvPr>
        </p:nvSpPr>
        <p:spPr>
          <a:xfrm>
            <a:off x="7007257" y="847653"/>
            <a:ext cx="1489436" cy="1489436"/>
          </a:xfrm>
          <a:prstGeom prst="rect">
            <a:avLst/>
          </a:prstGeom>
          <a:noFill/>
          <a:ln>
            <a:noFill/>
          </a:ln>
        </p:spPr>
      </p:sp>
      <p:sp>
        <p:nvSpPr>
          <p:cNvPr id="25" name="Google Shape;25;p30"/>
          <p:cNvSpPr/>
          <p:nvPr>
            <p:ph idx="4" type="pic"/>
          </p:nvPr>
        </p:nvSpPr>
        <p:spPr>
          <a:xfrm>
            <a:off x="9791308" y="847653"/>
            <a:ext cx="1489436" cy="1489436"/>
          </a:xfrm>
          <a:prstGeom prst="rect">
            <a:avLst/>
          </a:prstGeom>
          <a:noFill/>
          <a:ln>
            <a:no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p:cSld name="2_Title and Content">
    <p:spTree>
      <p:nvGrpSpPr>
        <p:cNvPr id="26" name="Shape 26"/>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27" name="Shape 27"/>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4"/>
          <p:cNvSpPr txBox="1"/>
          <p:nvPr/>
        </p:nvSpPr>
        <p:spPr>
          <a:xfrm>
            <a:off x="10648631" y="6412574"/>
            <a:ext cx="977310" cy="276999"/>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fld id="{00000000-1234-1234-1234-123412341234}" type="slidenum">
              <a:rPr b="1" i="0" lang="en-US" sz="1200" u="none" cap="none" strike="noStrike">
                <a:solidFill>
                  <a:srgbClr val="BFBFBF"/>
                </a:solidFill>
                <a:latin typeface="Open Sans"/>
                <a:ea typeface="Open Sans"/>
                <a:cs typeface="Open Sans"/>
                <a:sym typeface="Open Sans"/>
              </a:rPr>
              <a:t>‹#›</a:t>
            </a:fld>
            <a:endParaRPr b="1" i="0" sz="1200" u="none" cap="none" strike="noStrike">
              <a:solidFill>
                <a:srgbClr val="BFBFBF"/>
              </a:solidFill>
              <a:latin typeface="Open Sans"/>
              <a:ea typeface="Open Sans"/>
              <a:cs typeface="Open Sans"/>
              <a:sym typeface="Open Sans"/>
            </a:endParaRPr>
          </a:p>
        </p:txBody>
      </p:sp>
      <p:cxnSp>
        <p:nvCxnSpPr>
          <p:cNvPr id="11" name="Google Shape;11;p24"/>
          <p:cNvCxnSpPr/>
          <p:nvPr/>
        </p:nvCxnSpPr>
        <p:spPr>
          <a:xfrm>
            <a:off x="631372" y="6315166"/>
            <a:ext cx="10929257" cy="0"/>
          </a:xfrm>
          <a:prstGeom prst="straightConnector1">
            <a:avLst/>
          </a:prstGeom>
          <a:noFill/>
          <a:ln cap="flat" cmpd="sng" w="9525">
            <a:solidFill>
              <a:srgbClr val="D8D8D8">
                <a:alpha val="49803"/>
              </a:srgbClr>
            </a:solidFill>
            <a:prstDash val="solid"/>
            <a:miter lim="800000"/>
            <a:headEnd len="sm" w="sm" type="none"/>
            <a:tailEnd len="sm" w="sm" type="none"/>
          </a:ln>
        </p:spPr>
      </p:cxnSp>
      <p:sp>
        <p:nvSpPr>
          <p:cNvPr id="12" name="Google Shape;12;p24"/>
          <p:cNvSpPr txBox="1"/>
          <p:nvPr/>
        </p:nvSpPr>
        <p:spPr>
          <a:xfrm>
            <a:off x="631372" y="6430581"/>
            <a:ext cx="2632534" cy="230832"/>
          </a:xfrm>
          <a:prstGeom prst="rect">
            <a:avLst/>
          </a:prstGeom>
          <a:noFill/>
          <a:ln>
            <a:noFill/>
          </a:ln>
        </p:spPr>
        <p:txBody>
          <a:bodyPr anchorCtr="0" anchor="ctr" bIns="0" lIns="0" spcFirstLastPara="1" rIns="0" wrap="square" tIns="0">
            <a:spAutoFit/>
          </a:bodyPr>
          <a:lstStyle/>
          <a:p>
            <a:pPr indent="0" lvl="0" marL="0" marR="0" rtl="0" algn="l">
              <a:spcBef>
                <a:spcPts val="0"/>
              </a:spcBef>
              <a:spcAft>
                <a:spcPts val="0"/>
              </a:spcAft>
              <a:buNone/>
            </a:pPr>
            <a:r>
              <a:rPr b="0" i="0" lang="en-US" sz="1500" u="none" cap="none" strike="noStrike">
                <a:solidFill>
                  <a:srgbClr val="091B46"/>
                </a:solidFill>
                <a:latin typeface="Montserrat"/>
                <a:ea typeface="Montserrat"/>
                <a:cs typeface="Montserrat"/>
                <a:sym typeface="Montserrat"/>
              </a:rPr>
              <a:t>Storied</a:t>
            </a:r>
            <a:r>
              <a:rPr b="0" i="0" lang="en-US" sz="1500" u="none" cap="none" strike="noStrike">
                <a:solidFill>
                  <a:srgbClr val="5CB3C1"/>
                </a:solidFill>
                <a:latin typeface="Montserrat"/>
                <a:ea typeface="Montserrat"/>
                <a:cs typeface="Montserrat"/>
                <a:sym typeface="Montserrat"/>
              </a:rPr>
              <a:t> Data Inc.</a:t>
            </a:r>
            <a:r>
              <a:rPr b="0" i="0" lang="en-US" sz="1100" u="none" cap="none" strike="noStrike">
                <a:solidFill>
                  <a:srgbClr val="5CB3C1"/>
                </a:solidFill>
                <a:latin typeface="Montserrat"/>
                <a:ea typeface="Montserrat"/>
                <a:cs typeface="Montserrat"/>
                <a:sym typeface="Montserrat"/>
              </a:rPr>
              <a:t>, </a:t>
            </a:r>
            <a:r>
              <a:rPr b="0" i="0" lang="en-US" sz="1100" u="none" cap="none" strike="noStrike">
                <a:solidFill>
                  <a:srgbClr val="091C4A"/>
                </a:solidFill>
                <a:latin typeface="Montserrat"/>
                <a:ea typeface="Montserrat"/>
                <a:cs typeface="Montserrat"/>
                <a:sym typeface="Montserrat"/>
              </a:rPr>
              <a:t>Confidential</a:t>
            </a:r>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3.png"/><Relationship Id="rId4" Type="http://schemas.openxmlformats.org/officeDocument/2006/relationships/image" Target="../media/image28.png"/><Relationship Id="rId5" Type="http://schemas.openxmlformats.org/officeDocument/2006/relationships/image" Target="../media/image24.png"/><Relationship Id="rId6" Type="http://schemas.openxmlformats.org/officeDocument/2006/relationships/image" Target="../media/image3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23.png"/><Relationship Id="rId4" Type="http://schemas.openxmlformats.org/officeDocument/2006/relationships/hyperlink" Target="https://storieddata.com/wp-content/uploads/2021/10/Bank-Credit-Card-Infostatement.html" TargetMode="External"/><Relationship Id="rId5" Type="http://schemas.openxmlformats.org/officeDocument/2006/relationships/image" Target="../media/image34.png"/><Relationship Id="rId6" Type="http://schemas.openxmlformats.org/officeDocument/2006/relationships/image" Target="../media/image24.png"/><Relationship Id="rId7" Type="http://schemas.openxmlformats.org/officeDocument/2006/relationships/image" Target="../media/image3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23.png"/><Relationship Id="rId4" Type="http://schemas.openxmlformats.org/officeDocument/2006/relationships/image" Target="../media/image32.png"/><Relationship Id="rId5" Type="http://schemas.openxmlformats.org/officeDocument/2006/relationships/image" Target="../media/image24.png"/><Relationship Id="rId6" Type="http://schemas.openxmlformats.org/officeDocument/2006/relationships/image" Target="../media/image3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23.png"/><Relationship Id="rId4" Type="http://schemas.openxmlformats.org/officeDocument/2006/relationships/image" Target="../media/image35.png"/><Relationship Id="rId5" Type="http://schemas.openxmlformats.org/officeDocument/2006/relationships/image" Target="../media/image24.png"/><Relationship Id="rId6" Type="http://schemas.openxmlformats.org/officeDocument/2006/relationships/image" Target="../media/image3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42.jpg"/><Relationship Id="rId4" Type="http://schemas.openxmlformats.org/officeDocument/2006/relationships/image" Target="../media/image43.png"/><Relationship Id="rId5" Type="http://schemas.openxmlformats.org/officeDocument/2006/relationships/image" Target="../media/image40.jpg"/><Relationship Id="rId6" Type="http://schemas.openxmlformats.org/officeDocument/2006/relationships/image" Target="../media/image36.png"/><Relationship Id="rId7" Type="http://schemas.openxmlformats.org/officeDocument/2006/relationships/image" Target="../media/image3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49.png"/></Relationships>
</file>

<file path=ppt/slides/_rels/slide18.xml.rels><?xml version="1.0" encoding="UTF-8" standalone="yes"?><Relationships xmlns="http://schemas.openxmlformats.org/package/2006/relationships"><Relationship Id="rId10" Type="http://schemas.openxmlformats.org/officeDocument/2006/relationships/image" Target="../media/image46.png"/><Relationship Id="rId1" Type="http://schemas.openxmlformats.org/officeDocument/2006/relationships/slideLayout" Target="../slideLayouts/slideLayout8.xml"/><Relationship Id="rId2" Type="http://schemas.openxmlformats.org/officeDocument/2006/relationships/notesSlide" Target="../notesSlides/notesSlide18.xml"/><Relationship Id="rId3" Type="http://schemas.openxmlformats.org/officeDocument/2006/relationships/hyperlink" Target="https://storieddata.com/wp-content/uploads/Demo-Files/NTS-BANK-Portfolio-Statement.html" TargetMode="External"/><Relationship Id="rId4" Type="http://schemas.openxmlformats.org/officeDocument/2006/relationships/image" Target="../media/image38.png"/><Relationship Id="rId9" Type="http://schemas.openxmlformats.org/officeDocument/2006/relationships/image" Target="../media/image55.png"/><Relationship Id="rId5" Type="http://schemas.openxmlformats.org/officeDocument/2006/relationships/image" Target="../media/image51.png"/><Relationship Id="rId6" Type="http://schemas.openxmlformats.org/officeDocument/2006/relationships/image" Target="../media/image44.png"/><Relationship Id="rId7" Type="http://schemas.openxmlformats.org/officeDocument/2006/relationships/image" Target="../media/image47.png"/><Relationship Id="rId8" Type="http://schemas.openxmlformats.org/officeDocument/2006/relationships/image" Target="../media/image4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 Id="rId3" Type="http://schemas.openxmlformats.org/officeDocument/2006/relationships/image" Target="../media/image50.png"/><Relationship Id="rId4" Type="http://schemas.openxmlformats.org/officeDocument/2006/relationships/image" Target="../media/image23.png"/><Relationship Id="rId5" Type="http://schemas.openxmlformats.org/officeDocument/2006/relationships/hyperlink" Target="https://storieddata.com/wp-content/uploads/Demo-Files/Euro-Data-Warehouse-Barometer-Report.html" TargetMode="External"/><Relationship Id="rId6" Type="http://schemas.openxmlformats.org/officeDocument/2006/relationships/image" Target="../media/image32.png"/><Relationship Id="rId7" Type="http://schemas.openxmlformats.org/officeDocument/2006/relationships/image" Target="../media/image52.png"/><Relationship Id="rId8" Type="http://schemas.openxmlformats.org/officeDocument/2006/relationships/image" Target="../media/image6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0.xml"/><Relationship Id="rId3" Type="http://schemas.openxmlformats.org/officeDocument/2006/relationships/image" Target="../media/image56.png"/><Relationship Id="rId4" Type="http://schemas.openxmlformats.org/officeDocument/2006/relationships/image" Target="../media/image54.png"/><Relationship Id="rId9" Type="http://schemas.openxmlformats.org/officeDocument/2006/relationships/image" Target="../media/image58.png"/><Relationship Id="rId5" Type="http://schemas.openxmlformats.org/officeDocument/2006/relationships/image" Target="../media/image68.png"/><Relationship Id="rId6" Type="http://schemas.openxmlformats.org/officeDocument/2006/relationships/image" Target="../media/image23.png"/><Relationship Id="rId7" Type="http://schemas.openxmlformats.org/officeDocument/2006/relationships/hyperlink" Target="https://storieddata.com/wp-content/uploads/Demo-Files/Eurobank-Pension-Funds.html" TargetMode="External"/><Relationship Id="rId8" Type="http://schemas.openxmlformats.org/officeDocument/2006/relationships/image" Target="../media/image6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 Id="rId3" Type="http://schemas.openxmlformats.org/officeDocument/2006/relationships/image" Target="../media/image57.png"/><Relationship Id="rId4" Type="http://schemas.openxmlformats.org/officeDocument/2006/relationships/image" Target="../media/image59.png"/><Relationship Id="rId5" Type="http://schemas.openxmlformats.org/officeDocument/2006/relationships/hyperlink" Target="https://storieddata.com/wp-content/uploads/Demo-Files/Deloitte-AOSINT-GeoPolitical-Intelligence.html" TargetMode="External"/><Relationship Id="rId6" Type="http://schemas.openxmlformats.org/officeDocument/2006/relationships/image" Target="../media/image64.png"/><Relationship Id="rId7" Type="http://schemas.openxmlformats.org/officeDocument/2006/relationships/image" Target="../media/image60.png"/><Relationship Id="rId8" Type="http://schemas.openxmlformats.org/officeDocument/2006/relationships/image" Target="../media/image65.png"/></Relationships>
</file>

<file path=ppt/slides/_rels/slide22.xml.rels><?xml version="1.0" encoding="UTF-8" standalone="yes"?><Relationships xmlns="http://schemas.openxmlformats.org/package/2006/relationships"><Relationship Id="rId10" Type="http://schemas.openxmlformats.org/officeDocument/2006/relationships/image" Target="../media/image71.png"/><Relationship Id="rId1" Type="http://schemas.openxmlformats.org/officeDocument/2006/relationships/slideLayout" Target="../slideLayouts/slideLayout8.xml"/><Relationship Id="rId2" Type="http://schemas.openxmlformats.org/officeDocument/2006/relationships/notesSlide" Target="../notesSlides/notesSlide22.xml"/><Relationship Id="rId3" Type="http://schemas.openxmlformats.org/officeDocument/2006/relationships/image" Target="../media/image69.png"/><Relationship Id="rId4" Type="http://schemas.openxmlformats.org/officeDocument/2006/relationships/image" Target="../media/image67.png"/><Relationship Id="rId9" Type="http://schemas.openxmlformats.org/officeDocument/2006/relationships/image" Target="../media/image70.png"/><Relationship Id="rId5" Type="http://schemas.openxmlformats.org/officeDocument/2006/relationships/image" Target="../media/image61.png"/><Relationship Id="rId6" Type="http://schemas.openxmlformats.org/officeDocument/2006/relationships/image" Target="../media/image23.png"/><Relationship Id="rId7" Type="http://schemas.openxmlformats.org/officeDocument/2006/relationships/hyperlink" Target="https://storieddata.com/wp-content/uploads/2022/06/NN-Pension-Statement.html" TargetMode="External"/><Relationship Id="rId8" Type="http://schemas.openxmlformats.org/officeDocument/2006/relationships/image" Target="../media/image6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1.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7.jpg"/><Relationship Id="rId4"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3.png"/></Relationships>
</file>

<file path=ppt/slides/_rels/slide4.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image" Target="../media/image11.png"/><Relationship Id="rId13" Type="http://schemas.openxmlformats.org/officeDocument/2006/relationships/image" Target="../media/image21.png"/><Relationship Id="rId12" Type="http://schemas.openxmlformats.org/officeDocument/2006/relationships/image" Target="../media/image19.png"/><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5.png"/><Relationship Id="rId4" Type="http://schemas.openxmlformats.org/officeDocument/2006/relationships/image" Target="../media/image17.png"/><Relationship Id="rId9" Type="http://schemas.openxmlformats.org/officeDocument/2006/relationships/image" Target="../media/image5.png"/><Relationship Id="rId5" Type="http://schemas.openxmlformats.org/officeDocument/2006/relationships/image" Target="../media/image10.png"/><Relationship Id="rId6" Type="http://schemas.openxmlformats.org/officeDocument/2006/relationships/image" Target="../media/image16.png"/><Relationship Id="rId7" Type="http://schemas.openxmlformats.org/officeDocument/2006/relationships/image" Target="../media/image8.png"/><Relationship Id="rId8"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2.png"/><Relationship Id="rId4" Type="http://schemas.openxmlformats.org/officeDocument/2006/relationships/image" Target="../media/image20.jpg"/><Relationship Id="rId5" Type="http://schemas.openxmlformats.org/officeDocument/2006/relationships/image" Target="../media/image2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3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3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 name="Shape 31"/>
        <p:cNvGrpSpPr/>
        <p:nvPr/>
      </p:nvGrpSpPr>
      <p:grpSpPr>
        <a:xfrm>
          <a:off x="0" y="0"/>
          <a:ext cx="0" cy="0"/>
          <a:chOff x="0" y="0"/>
          <a:chExt cx="0" cy="0"/>
        </a:xfrm>
      </p:grpSpPr>
      <p:pic>
        <p:nvPicPr>
          <p:cNvPr descr="Icon&#10;&#10;Description automatically generated" id="32" name="Google Shape;32;p1"/>
          <p:cNvPicPr preferRelativeResize="0"/>
          <p:nvPr/>
        </p:nvPicPr>
        <p:blipFill rotWithShape="1">
          <a:blip r:embed="rId3">
            <a:alphaModFix/>
          </a:blip>
          <a:srcRect b="0" l="0" r="0" t="0"/>
          <a:stretch/>
        </p:blipFill>
        <p:spPr>
          <a:xfrm>
            <a:off x="6738790" y="-1385"/>
            <a:ext cx="5453210" cy="6859385"/>
          </a:xfrm>
          <a:prstGeom prst="rect">
            <a:avLst/>
          </a:prstGeom>
          <a:noFill/>
          <a:ln>
            <a:noFill/>
          </a:ln>
        </p:spPr>
      </p:pic>
      <p:sp>
        <p:nvSpPr>
          <p:cNvPr id="33" name="Google Shape;33;p1"/>
          <p:cNvSpPr txBox="1"/>
          <p:nvPr/>
        </p:nvSpPr>
        <p:spPr>
          <a:xfrm>
            <a:off x="3903927" y="4901927"/>
            <a:ext cx="4384146" cy="530145"/>
          </a:xfrm>
          <a:prstGeom prst="rect">
            <a:avLst/>
          </a:prstGeom>
          <a:noFill/>
          <a:ln>
            <a:noFill/>
          </a:ln>
        </p:spPr>
        <p:txBody>
          <a:bodyPr anchorCtr="0" anchor="ctr" bIns="50800" lIns="50800" spcFirstLastPara="1" rIns="50800" wrap="square" tIns="50800">
            <a:spAutoFit/>
          </a:bodyPr>
          <a:lstStyle/>
          <a:p>
            <a:pPr indent="0" lvl="0" marL="0" marR="0" rtl="0" algn="ctr">
              <a:spcBef>
                <a:spcPts val="0"/>
              </a:spcBef>
              <a:spcAft>
                <a:spcPts val="0"/>
              </a:spcAft>
              <a:buNone/>
            </a:pPr>
            <a:r>
              <a:rPr b="0" i="0" lang="en-US" sz="1389" u="none" cap="none" strike="noStrike">
                <a:solidFill>
                  <a:srgbClr val="091C4A"/>
                </a:solidFill>
                <a:latin typeface="Montserrat"/>
                <a:ea typeface="Montserrat"/>
                <a:cs typeface="Montserrat"/>
                <a:sym typeface="Montserrat"/>
              </a:rPr>
              <a:t>Rado Kotorov, Founder &amp; CEO</a:t>
            </a:r>
            <a:endParaRPr/>
          </a:p>
          <a:p>
            <a:pPr indent="0" lvl="0" marL="0" marR="0" rtl="0" algn="ctr">
              <a:spcBef>
                <a:spcPts val="0"/>
              </a:spcBef>
              <a:spcAft>
                <a:spcPts val="0"/>
              </a:spcAft>
              <a:buNone/>
            </a:pPr>
            <a:r>
              <a:rPr b="0" i="0" lang="en-US" sz="1389" u="none" cap="none" strike="noStrike">
                <a:solidFill>
                  <a:srgbClr val="091C4A"/>
                </a:solidFill>
                <a:latin typeface="Montserrat"/>
                <a:ea typeface="Montserrat"/>
                <a:cs typeface="Montserrat"/>
                <a:sym typeface="Montserrat"/>
              </a:rPr>
              <a:t>August 2022</a:t>
            </a:r>
            <a:endParaRPr/>
          </a:p>
        </p:txBody>
      </p:sp>
      <p:pic>
        <p:nvPicPr>
          <p:cNvPr descr="SD-Logo Circle- 400 x 400.png" id="34" name="Google Shape;34;p1"/>
          <p:cNvPicPr preferRelativeResize="0"/>
          <p:nvPr/>
        </p:nvPicPr>
        <p:blipFill rotWithShape="1">
          <a:blip r:embed="rId4">
            <a:alphaModFix/>
          </a:blip>
          <a:srcRect b="0" l="0" r="0" t="0"/>
          <a:stretch/>
        </p:blipFill>
        <p:spPr>
          <a:xfrm>
            <a:off x="5513353" y="1425929"/>
            <a:ext cx="1165294" cy="1165294"/>
          </a:xfrm>
          <a:prstGeom prst="rect">
            <a:avLst/>
          </a:prstGeom>
          <a:noFill/>
          <a:ln>
            <a:noFill/>
          </a:ln>
        </p:spPr>
      </p:pic>
      <p:sp>
        <p:nvSpPr>
          <p:cNvPr id="35" name="Google Shape;35;p1"/>
          <p:cNvSpPr txBox="1"/>
          <p:nvPr/>
        </p:nvSpPr>
        <p:spPr>
          <a:xfrm>
            <a:off x="3489682" y="2795380"/>
            <a:ext cx="5212645" cy="840358"/>
          </a:xfrm>
          <a:prstGeom prst="rect">
            <a:avLst/>
          </a:prstGeom>
          <a:noFill/>
          <a:ln>
            <a:noFill/>
          </a:ln>
        </p:spPr>
        <p:txBody>
          <a:bodyPr anchorCtr="0" anchor="t" bIns="45700" lIns="22850" spcFirstLastPara="1" rIns="22850" wrap="square" tIns="45700">
            <a:spAutoFit/>
          </a:bodyPr>
          <a:lstStyle/>
          <a:p>
            <a:pPr indent="0" lvl="0" marL="0" marR="0" rtl="0" algn="ctr">
              <a:spcBef>
                <a:spcPts val="0"/>
              </a:spcBef>
              <a:spcAft>
                <a:spcPts val="0"/>
              </a:spcAft>
              <a:buNone/>
            </a:pPr>
            <a:r>
              <a:rPr b="0" i="0" lang="en-US" sz="4861" u="none" cap="none" strike="noStrike">
                <a:solidFill>
                  <a:srgbClr val="091C4A"/>
                </a:solidFill>
                <a:latin typeface="Montserrat"/>
                <a:ea typeface="Montserrat"/>
                <a:cs typeface="Montserrat"/>
                <a:sym typeface="Montserrat"/>
              </a:rPr>
              <a:t>Storied </a:t>
            </a:r>
            <a:r>
              <a:rPr b="0" i="0" lang="en-US" sz="4861" u="none" cap="none" strike="noStrike">
                <a:solidFill>
                  <a:srgbClr val="5CB3C1"/>
                </a:solidFill>
                <a:latin typeface="Montserrat"/>
                <a:ea typeface="Montserrat"/>
                <a:cs typeface="Montserrat"/>
                <a:sym typeface="Montserrat"/>
              </a:rPr>
              <a:t>Data Inc.</a:t>
            </a:r>
            <a:endParaRPr b="0" i="0" sz="4861" u="none" cap="none" strike="noStrike">
              <a:solidFill>
                <a:srgbClr val="5CB3C1"/>
              </a:solidFill>
              <a:latin typeface="Montserrat"/>
              <a:ea typeface="Montserrat"/>
              <a:cs typeface="Montserrat"/>
              <a:sym typeface="Montserrat"/>
            </a:endParaRPr>
          </a:p>
        </p:txBody>
      </p:sp>
      <p:sp>
        <p:nvSpPr>
          <p:cNvPr id="36" name="Google Shape;36;p1"/>
          <p:cNvSpPr txBox="1"/>
          <p:nvPr/>
        </p:nvSpPr>
        <p:spPr>
          <a:xfrm>
            <a:off x="3692120" y="3525453"/>
            <a:ext cx="4807760" cy="478849"/>
          </a:xfrm>
          <a:prstGeom prst="rect">
            <a:avLst/>
          </a:prstGeom>
          <a:noFill/>
          <a:ln>
            <a:noFill/>
          </a:ln>
        </p:spPr>
        <p:txBody>
          <a:bodyPr anchorCtr="0" anchor="ctr" bIns="0" lIns="0" spcFirstLastPara="1" rIns="0" wrap="square" tIns="0">
            <a:spAutoFit/>
          </a:bodyPr>
          <a:lstStyle/>
          <a:p>
            <a:pPr indent="0" lvl="0" marL="0" marR="0" rtl="0" algn="ctr">
              <a:spcBef>
                <a:spcPts val="0"/>
              </a:spcBef>
              <a:spcAft>
                <a:spcPts val="0"/>
              </a:spcAft>
              <a:buNone/>
            </a:pPr>
            <a:r>
              <a:rPr b="0" i="0" lang="en-US" sz="1556" u="none" cap="none" strike="noStrike">
                <a:solidFill>
                  <a:srgbClr val="091C4A"/>
                </a:solidFill>
                <a:latin typeface="Montserrat"/>
                <a:ea typeface="Montserrat"/>
                <a:cs typeface="Montserrat"/>
                <a:sym typeface="Montserrat"/>
              </a:rPr>
              <a:t>Smart Documents for Next Generation </a:t>
            </a:r>
            <a:endParaRPr/>
          </a:p>
          <a:p>
            <a:pPr indent="0" lvl="0" marL="0" marR="0" rtl="0" algn="ctr">
              <a:spcBef>
                <a:spcPts val="0"/>
              </a:spcBef>
              <a:spcAft>
                <a:spcPts val="0"/>
              </a:spcAft>
              <a:buNone/>
            </a:pPr>
            <a:r>
              <a:rPr b="0" i="0" lang="en-US" sz="1556" u="none" cap="none" strike="noStrike">
                <a:solidFill>
                  <a:srgbClr val="091C4A"/>
                </a:solidFill>
                <a:latin typeface="Montserrat"/>
                <a:ea typeface="Montserrat"/>
                <a:cs typeface="Montserrat"/>
                <a:sym typeface="Montserrat"/>
              </a:rPr>
              <a:t>Data-Literate Users</a:t>
            </a:r>
            <a:endParaRPr b="0" i="0" sz="1556" u="none" cap="none" strike="noStrike">
              <a:solidFill>
                <a:srgbClr val="091C4A"/>
              </a:solidFill>
              <a:latin typeface="Montserrat"/>
              <a:ea typeface="Montserrat"/>
              <a:cs typeface="Montserrat"/>
              <a:sym typeface="Montserra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10"/>
          <p:cNvSpPr/>
          <p:nvPr/>
        </p:nvSpPr>
        <p:spPr>
          <a:xfrm>
            <a:off x="676275" y="1676400"/>
            <a:ext cx="3162300" cy="4324350"/>
          </a:xfrm>
          <a:prstGeom prst="roundRect">
            <a:avLst>
              <a:gd fmla="val 4920" name="adj"/>
            </a:avLst>
          </a:prstGeom>
          <a:solidFill>
            <a:schemeClr val="lt1"/>
          </a:solidFill>
          <a:ln>
            <a:noFill/>
          </a:ln>
          <a:effectLst>
            <a:outerShdw blurRad="88900" rotWithShape="0" algn="ctr">
              <a:srgbClr val="000000">
                <a:alpha val="26666"/>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275" name="Google Shape;275;p10"/>
          <p:cNvSpPr/>
          <p:nvPr/>
        </p:nvSpPr>
        <p:spPr>
          <a:xfrm>
            <a:off x="1718336" y="183433"/>
            <a:ext cx="8352764" cy="107721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200">
                <a:solidFill>
                  <a:srgbClr val="091C4A"/>
                </a:solidFill>
                <a:latin typeface="Montserrat"/>
                <a:ea typeface="Montserrat"/>
                <a:cs typeface="Montserrat"/>
                <a:sym typeface="Montserrat"/>
              </a:rPr>
              <a:t>THREE USE CASES IN BANKING WITH </a:t>
            </a:r>
            <a:r>
              <a:rPr lang="en-US" sz="3200">
                <a:solidFill>
                  <a:srgbClr val="5CB3C1"/>
                </a:solidFill>
                <a:latin typeface="Montserrat"/>
                <a:ea typeface="Montserrat"/>
                <a:cs typeface="Montserrat"/>
                <a:sym typeface="Montserrat"/>
              </a:rPr>
              <a:t>HUGE SAVINGS IMPACT</a:t>
            </a:r>
            <a:endParaRPr/>
          </a:p>
        </p:txBody>
      </p:sp>
      <p:cxnSp>
        <p:nvCxnSpPr>
          <p:cNvPr id="276" name="Google Shape;276;p10"/>
          <p:cNvCxnSpPr/>
          <p:nvPr/>
        </p:nvCxnSpPr>
        <p:spPr>
          <a:xfrm>
            <a:off x="2819400" y="1298751"/>
            <a:ext cx="6553200" cy="0"/>
          </a:xfrm>
          <a:prstGeom prst="straightConnector1">
            <a:avLst/>
          </a:prstGeom>
          <a:noFill/>
          <a:ln cap="flat" cmpd="sng" w="25400">
            <a:solidFill>
              <a:srgbClr val="5CB3C1"/>
            </a:solidFill>
            <a:prstDash val="solid"/>
            <a:miter lim="800000"/>
            <a:headEnd len="sm" w="sm" type="none"/>
            <a:tailEnd len="sm" w="sm" type="none"/>
          </a:ln>
        </p:spPr>
      </p:cxnSp>
      <p:sp>
        <p:nvSpPr>
          <p:cNvPr id="277" name="Google Shape;277;p10"/>
          <p:cNvSpPr/>
          <p:nvPr/>
        </p:nvSpPr>
        <p:spPr>
          <a:xfrm>
            <a:off x="4514850" y="1676400"/>
            <a:ext cx="3162300" cy="4324350"/>
          </a:xfrm>
          <a:prstGeom prst="roundRect">
            <a:avLst>
              <a:gd fmla="val 4920" name="adj"/>
            </a:avLst>
          </a:prstGeom>
          <a:solidFill>
            <a:schemeClr val="lt1"/>
          </a:solidFill>
          <a:ln>
            <a:noFill/>
          </a:ln>
          <a:effectLst>
            <a:outerShdw blurRad="88900" rotWithShape="0" algn="ctr">
              <a:srgbClr val="000000">
                <a:alpha val="26666"/>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278" name="Google Shape;278;p10"/>
          <p:cNvSpPr/>
          <p:nvPr/>
        </p:nvSpPr>
        <p:spPr>
          <a:xfrm>
            <a:off x="8353425" y="1676400"/>
            <a:ext cx="3162300" cy="4324350"/>
          </a:xfrm>
          <a:prstGeom prst="roundRect">
            <a:avLst>
              <a:gd fmla="val 4920" name="adj"/>
            </a:avLst>
          </a:prstGeom>
          <a:solidFill>
            <a:schemeClr val="lt1"/>
          </a:solidFill>
          <a:ln>
            <a:noFill/>
          </a:ln>
          <a:effectLst>
            <a:outerShdw blurRad="88900" rotWithShape="0" algn="ctr">
              <a:srgbClr val="000000">
                <a:alpha val="26666"/>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279" name="Google Shape;279;p10"/>
          <p:cNvSpPr/>
          <p:nvPr/>
        </p:nvSpPr>
        <p:spPr>
          <a:xfrm>
            <a:off x="4514850" y="1676400"/>
            <a:ext cx="3162300" cy="723900"/>
          </a:xfrm>
          <a:prstGeom prst="roundRect">
            <a:avLst>
              <a:gd fmla="val 4920" name="adj"/>
            </a:avLst>
          </a:prstGeom>
          <a:solidFill>
            <a:srgbClr val="F3BA28"/>
          </a:solidFill>
          <a:ln>
            <a:noFill/>
          </a:ln>
          <a:effectLst>
            <a:outerShdw blurRad="88900" rotWithShape="0" algn="ctr">
              <a:srgbClr val="000000">
                <a:alpha val="26666"/>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280" name="Google Shape;280;p10"/>
          <p:cNvSpPr/>
          <p:nvPr/>
        </p:nvSpPr>
        <p:spPr>
          <a:xfrm>
            <a:off x="8353425" y="1676400"/>
            <a:ext cx="3162300" cy="723900"/>
          </a:xfrm>
          <a:prstGeom prst="roundRect">
            <a:avLst>
              <a:gd fmla="val 4920" name="adj"/>
            </a:avLst>
          </a:prstGeom>
          <a:solidFill>
            <a:srgbClr val="F3BA28"/>
          </a:solidFill>
          <a:ln>
            <a:noFill/>
          </a:ln>
          <a:effectLst>
            <a:outerShdw blurRad="88900" rotWithShape="0" algn="ctr">
              <a:srgbClr val="000000">
                <a:alpha val="26666"/>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281" name="Google Shape;281;p10"/>
          <p:cNvSpPr/>
          <p:nvPr/>
        </p:nvSpPr>
        <p:spPr>
          <a:xfrm>
            <a:off x="676275" y="1676400"/>
            <a:ext cx="3162300" cy="723900"/>
          </a:xfrm>
          <a:prstGeom prst="roundRect">
            <a:avLst>
              <a:gd fmla="val 4920" name="adj"/>
            </a:avLst>
          </a:prstGeom>
          <a:solidFill>
            <a:srgbClr val="F3BA28"/>
          </a:solidFill>
          <a:ln>
            <a:noFill/>
          </a:ln>
          <a:effectLst>
            <a:outerShdw blurRad="88900" rotWithShape="0" algn="ctr">
              <a:srgbClr val="000000">
                <a:alpha val="26666"/>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282" name="Google Shape;282;p10"/>
          <p:cNvSpPr/>
          <p:nvPr/>
        </p:nvSpPr>
        <p:spPr>
          <a:xfrm>
            <a:off x="911225" y="1776740"/>
            <a:ext cx="26924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chemeClr val="lt1"/>
                </a:solidFill>
                <a:latin typeface="Montserrat"/>
                <a:ea typeface="Montserrat"/>
                <a:cs typeface="Montserrat"/>
                <a:sym typeface="Montserrat"/>
              </a:rPr>
              <a:t>BIG SAVINGS ON BI</a:t>
            </a:r>
            <a:endParaRPr/>
          </a:p>
          <a:p>
            <a:pPr indent="0" lvl="0" marL="0" marR="0" rtl="0" algn="ctr">
              <a:spcBef>
                <a:spcPts val="0"/>
              </a:spcBef>
              <a:spcAft>
                <a:spcPts val="0"/>
              </a:spcAft>
              <a:buNone/>
            </a:pPr>
            <a:r>
              <a:rPr b="1" lang="en-US" sz="1400">
                <a:solidFill>
                  <a:schemeClr val="lt1"/>
                </a:solidFill>
                <a:latin typeface="Montserrat"/>
                <a:ea typeface="Montserrat"/>
                <a:cs typeface="Montserrat"/>
                <a:sym typeface="Montserrat"/>
              </a:rPr>
              <a:t>(BUSINESS INTELLIGENCE)</a:t>
            </a:r>
            <a:endParaRPr/>
          </a:p>
        </p:txBody>
      </p:sp>
      <p:sp>
        <p:nvSpPr>
          <p:cNvPr id="283" name="Google Shape;283;p10"/>
          <p:cNvSpPr/>
          <p:nvPr/>
        </p:nvSpPr>
        <p:spPr>
          <a:xfrm>
            <a:off x="4749800" y="1776740"/>
            <a:ext cx="26924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chemeClr val="lt1"/>
                </a:solidFill>
                <a:latin typeface="Montserrat"/>
                <a:ea typeface="Montserrat"/>
                <a:cs typeface="Montserrat"/>
                <a:sym typeface="Montserrat"/>
              </a:rPr>
              <a:t>STREAMLINING COMPLEX REPORT PUBLICATIONS</a:t>
            </a:r>
            <a:endParaRPr/>
          </a:p>
        </p:txBody>
      </p:sp>
      <p:sp>
        <p:nvSpPr>
          <p:cNvPr id="284" name="Google Shape;284;p10"/>
          <p:cNvSpPr/>
          <p:nvPr/>
        </p:nvSpPr>
        <p:spPr>
          <a:xfrm>
            <a:off x="8429625" y="1776740"/>
            <a:ext cx="30099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chemeClr val="lt1"/>
                </a:solidFill>
                <a:latin typeface="Montserrat"/>
                <a:ea typeface="Montserrat"/>
                <a:cs typeface="Montserrat"/>
                <a:sym typeface="Montserrat"/>
              </a:rPr>
              <a:t>FRONTEND DEVELOPMENT FOR CONTENT &amp; WEB PAGES</a:t>
            </a:r>
            <a:endParaRPr/>
          </a:p>
        </p:txBody>
      </p:sp>
      <p:sp>
        <p:nvSpPr>
          <p:cNvPr id="285" name="Google Shape;285;p10"/>
          <p:cNvSpPr/>
          <p:nvPr/>
        </p:nvSpPr>
        <p:spPr>
          <a:xfrm>
            <a:off x="812006" y="2594313"/>
            <a:ext cx="2890838" cy="2246769"/>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rgbClr val="01587A"/>
              </a:buClr>
              <a:buSzPts val="1200"/>
              <a:buFont typeface="Noto Sans Symbols"/>
              <a:buChar char="▪"/>
            </a:pPr>
            <a:r>
              <a:rPr lang="en-US" sz="1200">
                <a:solidFill>
                  <a:srgbClr val="091C4A"/>
                </a:solidFill>
                <a:latin typeface="Montserrat"/>
                <a:ea typeface="Montserrat"/>
                <a:cs typeface="Montserrat"/>
                <a:sym typeface="Montserrat"/>
              </a:rPr>
              <a:t>Front office BI licenses and server costs are enormous due to long development, huge IT support and consulting cost.</a:t>
            </a:r>
            <a:endParaRPr/>
          </a:p>
          <a:p>
            <a:pPr indent="-285750" lvl="0" marL="285750" marR="0" rtl="0" algn="l">
              <a:spcBef>
                <a:spcPts val="1200"/>
              </a:spcBef>
              <a:spcAft>
                <a:spcPts val="0"/>
              </a:spcAft>
              <a:buClr>
                <a:srgbClr val="01587A"/>
              </a:buClr>
              <a:buSzPts val="1200"/>
              <a:buFont typeface="Noto Sans Symbols"/>
              <a:buChar char="▪"/>
            </a:pPr>
            <a:r>
              <a:rPr lang="en-US" sz="1200">
                <a:solidFill>
                  <a:srgbClr val="091C4A"/>
                </a:solidFill>
                <a:latin typeface="Montserrat"/>
                <a:ea typeface="Montserrat"/>
                <a:cs typeface="Montserrat"/>
                <a:sym typeface="Montserrat"/>
              </a:rPr>
              <a:t>80% of front office employees rarely use the self-service BI tools.</a:t>
            </a:r>
            <a:endParaRPr/>
          </a:p>
          <a:p>
            <a:pPr indent="-285750" lvl="0" marL="285750" marR="0" rtl="0" algn="l">
              <a:spcBef>
                <a:spcPts val="1200"/>
              </a:spcBef>
              <a:spcAft>
                <a:spcPts val="0"/>
              </a:spcAft>
              <a:buClr>
                <a:srgbClr val="01587A"/>
              </a:buClr>
              <a:buSzPts val="1200"/>
              <a:buFont typeface="Noto Sans Symbols"/>
              <a:buChar char="▪"/>
            </a:pPr>
            <a:r>
              <a:rPr lang="en-US" sz="1200">
                <a:solidFill>
                  <a:srgbClr val="091C4A"/>
                </a:solidFill>
                <a:latin typeface="Montserrat"/>
                <a:ea typeface="Montserrat"/>
                <a:cs typeface="Montserrat"/>
                <a:sym typeface="Montserrat"/>
              </a:rPr>
              <a:t>80% find self-service BI hard to use, time consuming, and hard to access on the road</a:t>
            </a:r>
            <a:r>
              <a:rPr lang="en-US" sz="1200">
                <a:solidFill>
                  <a:schemeClr val="dk1"/>
                </a:solidFill>
                <a:latin typeface="Montserrat"/>
                <a:ea typeface="Montserrat"/>
                <a:cs typeface="Montserrat"/>
                <a:sym typeface="Montserrat"/>
              </a:rPr>
              <a:t>.</a:t>
            </a:r>
            <a:endParaRPr/>
          </a:p>
        </p:txBody>
      </p:sp>
      <p:sp>
        <p:nvSpPr>
          <p:cNvPr id="286" name="Google Shape;286;p10"/>
          <p:cNvSpPr/>
          <p:nvPr/>
        </p:nvSpPr>
        <p:spPr>
          <a:xfrm>
            <a:off x="4514850" y="5051588"/>
            <a:ext cx="3162300" cy="790751"/>
          </a:xfrm>
          <a:prstGeom prst="rect">
            <a:avLst/>
          </a:prstGeom>
          <a:solidFill>
            <a:srgbClr val="0158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287" name="Google Shape;287;p10"/>
          <p:cNvSpPr/>
          <p:nvPr/>
        </p:nvSpPr>
        <p:spPr>
          <a:xfrm>
            <a:off x="676275" y="5051589"/>
            <a:ext cx="3162300" cy="790752"/>
          </a:xfrm>
          <a:prstGeom prst="rect">
            <a:avLst/>
          </a:prstGeom>
          <a:solidFill>
            <a:srgbClr val="0158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288" name="Google Shape;288;p10"/>
          <p:cNvSpPr/>
          <p:nvPr/>
        </p:nvSpPr>
        <p:spPr>
          <a:xfrm>
            <a:off x="812006" y="5185354"/>
            <a:ext cx="2890838" cy="523220"/>
          </a:xfrm>
          <a:prstGeom prst="rect">
            <a:avLst/>
          </a:prstGeom>
          <a:noFill/>
          <a:ln>
            <a:noFill/>
          </a:ln>
        </p:spPr>
        <p:txBody>
          <a:bodyPr anchorCtr="0" anchor="t" bIns="45700" lIns="91425" spcFirstLastPara="1" rIns="91425" wrap="square" tIns="45700">
            <a:spAutoFit/>
          </a:bodyPr>
          <a:lstStyle/>
          <a:p>
            <a:pPr indent="-171450" lvl="0" marL="171450" marR="0" rtl="0" algn="l">
              <a:spcBef>
                <a:spcPts val="0"/>
              </a:spcBef>
              <a:spcAft>
                <a:spcPts val="0"/>
              </a:spcAft>
              <a:buClr>
                <a:schemeClr val="lt1"/>
              </a:buClr>
              <a:buSzPts val="1400"/>
              <a:buFont typeface="Noto Sans Symbols"/>
              <a:buChar char="▪"/>
            </a:pPr>
            <a:r>
              <a:rPr b="1" lang="en-US" sz="1400">
                <a:solidFill>
                  <a:schemeClr val="lt1"/>
                </a:solidFill>
                <a:latin typeface="Montserrat"/>
                <a:ea typeface="Montserrat"/>
                <a:cs typeface="Montserrat"/>
                <a:sym typeface="Montserrat"/>
              </a:rPr>
              <a:t>80% prefer tailored reports instead of self-service</a:t>
            </a:r>
            <a:endParaRPr/>
          </a:p>
        </p:txBody>
      </p:sp>
      <p:sp>
        <p:nvSpPr>
          <p:cNvPr id="289" name="Google Shape;289;p10"/>
          <p:cNvSpPr/>
          <p:nvPr/>
        </p:nvSpPr>
        <p:spPr>
          <a:xfrm>
            <a:off x="4650581" y="2594313"/>
            <a:ext cx="2959894" cy="2246769"/>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rgbClr val="01587A"/>
              </a:buClr>
              <a:buSzPts val="1200"/>
              <a:buFont typeface="Noto Sans Symbols"/>
              <a:buChar char="▪"/>
            </a:pPr>
            <a:r>
              <a:rPr lang="en-US" sz="1200">
                <a:solidFill>
                  <a:srgbClr val="091C4A"/>
                </a:solidFill>
                <a:latin typeface="Montserrat"/>
                <a:ea typeface="Montserrat"/>
                <a:cs typeface="Montserrat"/>
                <a:sym typeface="Montserrat"/>
              </a:rPr>
              <a:t>The production of publications is a complex process involving many people and multiple tools:  Excel, Word, PowerPoint, Adobe, data management and BI tools.</a:t>
            </a:r>
            <a:endParaRPr/>
          </a:p>
          <a:p>
            <a:pPr indent="-285750" lvl="0" marL="285750" marR="0" rtl="0" algn="l">
              <a:spcBef>
                <a:spcPts val="1200"/>
              </a:spcBef>
              <a:spcAft>
                <a:spcPts val="0"/>
              </a:spcAft>
              <a:buClr>
                <a:srgbClr val="01587A"/>
              </a:buClr>
              <a:buSzPts val="1200"/>
              <a:buFont typeface="Noto Sans Symbols"/>
              <a:buChar char="▪"/>
            </a:pPr>
            <a:r>
              <a:rPr lang="en-US" sz="1200">
                <a:solidFill>
                  <a:srgbClr val="091C4A"/>
                </a:solidFill>
                <a:latin typeface="Montserrat"/>
                <a:ea typeface="Montserrat"/>
                <a:cs typeface="Montserrat"/>
                <a:sym typeface="Montserrat"/>
              </a:rPr>
              <a:t>Tools licensing, integration, interoperability, and customization leads to high cost and long cycles.</a:t>
            </a:r>
            <a:endParaRPr/>
          </a:p>
          <a:p>
            <a:pPr indent="-285750" lvl="0" marL="285750" marR="0" rtl="0" algn="l">
              <a:spcBef>
                <a:spcPts val="1200"/>
              </a:spcBef>
              <a:spcAft>
                <a:spcPts val="0"/>
              </a:spcAft>
              <a:buClr>
                <a:srgbClr val="01587A"/>
              </a:buClr>
              <a:buSzPts val="1200"/>
              <a:buFont typeface="Noto Sans Symbols"/>
              <a:buChar char="▪"/>
            </a:pPr>
            <a:r>
              <a:rPr lang="en-US" sz="1200">
                <a:solidFill>
                  <a:srgbClr val="091C4A"/>
                </a:solidFill>
                <a:latin typeface="Montserrat"/>
                <a:ea typeface="Montserrat"/>
                <a:cs typeface="Montserrat"/>
                <a:sym typeface="Montserrat"/>
              </a:rPr>
              <a:t>Requires a lot of manual efforts.</a:t>
            </a:r>
            <a:endParaRPr/>
          </a:p>
        </p:txBody>
      </p:sp>
      <p:sp>
        <p:nvSpPr>
          <p:cNvPr id="290" name="Google Shape;290;p10"/>
          <p:cNvSpPr/>
          <p:nvPr/>
        </p:nvSpPr>
        <p:spPr>
          <a:xfrm>
            <a:off x="8353425" y="5051589"/>
            <a:ext cx="3162300" cy="790750"/>
          </a:xfrm>
          <a:prstGeom prst="rect">
            <a:avLst/>
          </a:prstGeom>
          <a:solidFill>
            <a:srgbClr val="0158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291" name="Google Shape;291;p10"/>
          <p:cNvSpPr/>
          <p:nvPr/>
        </p:nvSpPr>
        <p:spPr>
          <a:xfrm>
            <a:off x="4650581" y="5185354"/>
            <a:ext cx="3026568" cy="523220"/>
          </a:xfrm>
          <a:prstGeom prst="rect">
            <a:avLst/>
          </a:prstGeom>
          <a:noFill/>
          <a:ln>
            <a:noFill/>
          </a:ln>
        </p:spPr>
        <p:txBody>
          <a:bodyPr anchorCtr="0" anchor="t" bIns="45700" lIns="91425" spcFirstLastPara="1" rIns="91425" wrap="square" tIns="45700">
            <a:spAutoFit/>
          </a:bodyPr>
          <a:lstStyle/>
          <a:p>
            <a:pPr indent="-174625" lvl="0" marL="174625" marR="0" rtl="0" algn="l">
              <a:spcBef>
                <a:spcPts val="0"/>
              </a:spcBef>
              <a:spcAft>
                <a:spcPts val="0"/>
              </a:spcAft>
              <a:buClr>
                <a:schemeClr val="lt1"/>
              </a:buClr>
              <a:buSzPts val="1400"/>
              <a:buFont typeface="Arial"/>
              <a:buChar char="•"/>
            </a:pPr>
            <a:r>
              <a:rPr b="1" lang="en-US" sz="1400">
                <a:solidFill>
                  <a:schemeClr val="lt1"/>
                </a:solidFill>
                <a:latin typeface="Montserrat"/>
                <a:ea typeface="Montserrat"/>
                <a:cs typeface="Montserrat"/>
                <a:sym typeface="Montserrat"/>
              </a:rPr>
              <a:t>75% of cost and effort are eliminated by Storied Data</a:t>
            </a:r>
            <a:endParaRPr sz="1400">
              <a:solidFill>
                <a:schemeClr val="lt1"/>
              </a:solidFill>
              <a:latin typeface="Montserrat"/>
              <a:ea typeface="Montserrat"/>
              <a:cs typeface="Montserrat"/>
              <a:sym typeface="Montserrat"/>
            </a:endParaRPr>
          </a:p>
        </p:txBody>
      </p:sp>
      <p:sp>
        <p:nvSpPr>
          <p:cNvPr id="292" name="Google Shape;292;p10"/>
          <p:cNvSpPr/>
          <p:nvPr/>
        </p:nvSpPr>
        <p:spPr>
          <a:xfrm>
            <a:off x="8467725" y="2594313"/>
            <a:ext cx="3009900" cy="2246769"/>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rgbClr val="01587A"/>
              </a:buClr>
              <a:buSzPts val="1200"/>
              <a:buFont typeface="Noto Sans Symbols"/>
              <a:buChar char="▪"/>
            </a:pPr>
            <a:r>
              <a:rPr lang="en-US" sz="1200">
                <a:solidFill>
                  <a:srgbClr val="091C4A"/>
                </a:solidFill>
                <a:latin typeface="Montserrat"/>
                <a:ea typeface="Montserrat"/>
                <a:cs typeface="Montserrat"/>
                <a:sym typeface="Montserrat"/>
              </a:rPr>
              <a:t>Customer-facing web pages and content require precision design. </a:t>
            </a:r>
            <a:endParaRPr/>
          </a:p>
          <a:p>
            <a:pPr indent="-285750" lvl="0" marL="285750" marR="0" rtl="0" algn="l">
              <a:spcBef>
                <a:spcPts val="1200"/>
              </a:spcBef>
              <a:spcAft>
                <a:spcPts val="0"/>
              </a:spcAft>
              <a:buClr>
                <a:srgbClr val="01587A"/>
              </a:buClr>
              <a:buSzPts val="1200"/>
              <a:buFont typeface="Noto Sans Symbols"/>
              <a:buChar char="▪"/>
            </a:pPr>
            <a:r>
              <a:rPr lang="en-US" sz="1200">
                <a:solidFill>
                  <a:srgbClr val="091C4A"/>
                </a:solidFill>
                <a:latin typeface="Montserrat"/>
                <a:ea typeface="Montserrat"/>
                <a:cs typeface="Montserrat"/>
                <a:sym typeface="Montserrat"/>
              </a:rPr>
              <a:t>Companies have backend developers to enable frontend content but lack frontend developers to meet the demand.</a:t>
            </a:r>
            <a:endParaRPr/>
          </a:p>
          <a:p>
            <a:pPr indent="-285750" lvl="0" marL="285750" marR="0" rtl="0" algn="l">
              <a:spcBef>
                <a:spcPts val="1200"/>
              </a:spcBef>
              <a:spcAft>
                <a:spcPts val="0"/>
              </a:spcAft>
              <a:buClr>
                <a:srgbClr val="01587A"/>
              </a:buClr>
              <a:buSzPts val="1200"/>
              <a:buFont typeface="Noto Sans Symbols"/>
              <a:buChar char="▪"/>
            </a:pPr>
            <a:r>
              <a:rPr lang="en-US" sz="1200">
                <a:solidFill>
                  <a:srgbClr val="091C4A"/>
                </a:solidFill>
                <a:latin typeface="Montserrat"/>
                <a:ea typeface="Montserrat"/>
                <a:cs typeface="Montserrat"/>
                <a:sym typeface="Montserrat"/>
              </a:rPr>
              <a:t>Custom frontend code for pixel perfect design and interactivity is costly to create, test, maintain and administer.</a:t>
            </a:r>
            <a:endParaRPr/>
          </a:p>
        </p:txBody>
      </p:sp>
      <p:sp>
        <p:nvSpPr>
          <p:cNvPr id="293" name="Google Shape;293;p10"/>
          <p:cNvSpPr/>
          <p:nvPr/>
        </p:nvSpPr>
        <p:spPr>
          <a:xfrm>
            <a:off x="8467725" y="5185354"/>
            <a:ext cx="3048000" cy="523220"/>
          </a:xfrm>
          <a:prstGeom prst="rect">
            <a:avLst/>
          </a:prstGeom>
          <a:noFill/>
          <a:ln>
            <a:noFill/>
          </a:ln>
        </p:spPr>
        <p:txBody>
          <a:bodyPr anchorCtr="0" anchor="t" bIns="45700" lIns="91425" spcFirstLastPara="1" rIns="91425" wrap="square" tIns="45700">
            <a:spAutoFit/>
          </a:bodyPr>
          <a:lstStyle/>
          <a:p>
            <a:pPr indent="-174625" lvl="0" marL="174625" marR="0" rtl="0" algn="l">
              <a:spcBef>
                <a:spcPts val="0"/>
              </a:spcBef>
              <a:spcAft>
                <a:spcPts val="0"/>
              </a:spcAft>
              <a:buClr>
                <a:schemeClr val="lt1"/>
              </a:buClr>
              <a:buSzPts val="1400"/>
              <a:buFont typeface="Arial"/>
              <a:buChar char="•"/>
            </a:pPr>
            <a:r>
              <a:rPr b="1" lang="en-US" sz="1400">
                <a:solidFill>
                  <a:schemeClr val="lt1"/>
                </a:solidFill>
                <a:latin typeface="Montserrat"/>
                <a:ea typeface="Montserrat"/>
                <a:cs typeface="Montserrat"/>
                <a:sym typeface="Montserrat"/>
              </a:rPr>
              <a:t>95% of coding is replaced by no-code, easy-to-use tools</a:t>
            </a:r>
            <a:endParaRPr sz="1400">
              <a:solidFill>
                <a:schemeClr val="lt1"/>
              </a:solidFill>
              <a:latin typeface="Montserrat"/>
              <a:ea typeface="Montserrat"/>
              <a:cs typeface="Montserrat"/>
              <a:sym typeface="Montserra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11"/>
          <p:cNvSpPr/>
          <p:nvPr/>
        </p:nvSpPr>
        <p:spPr>
          <a:xfrm>
            <a:off x="8547100" y="0"/>
            <a:ext cx="3644900" cy="3238500"/>
          </a:xfrm>
          <a:prstGeom prst="rect">
            <a:avLst/>
          </a:prstGeom>
          <a:solidFill>
            <a:srgbClr val="0158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1587A"/>
              </a:solidFill>
              <a:latin typeface="Montserrat"/>
              <a:ea typeface="Montserrat"/>
              <a:cs typeface="Montserrat"/>
              <a:sym typeface="Montserrat"/>
            </a:endParaRPr>
          </a:p>
        </p:txBody>
      </p:sp>
      <p:grpSp>
        <p:nvGrpSpPr>
          <p:cNvPr id="300" name="Google Shape;300;p11"/>
          <p:cNvGrpSpPr/>
          <p:nvPr/>
        </p:nvGrpSpPr>
        <p:grpSpPr>
          <a:xfrm>
            <a:off x="7477701" y="546101"/>
            <a:ext cx="4045362" cy="5435598"/>
            <a:chOff x="7477701" y="673101"/>
            <a:chExt cx="4045362" cy="5435598"/>
          </a:xfrm>
        </p:grpSpPr>
        <p:pic>
          <p:nvPicPr>
            <p:cNvPr id="301" name="Google Shape;301;p11"/>
            <p:cNvPicPr preferRelativeResize="0"/>
            <p:nvPr/>
          </p:nvPicPr>
          <p:blipFill rotWithShape="1">
            <a:blip r:embed="rId3">
              <a:alphaModFix/>
            </a:blip>
            <a:srcRect b="6666" l="18889" r="15369" t="4999"/>
            <a:stretch/>
          </p:blipFill>
          <p:spPr>
            <a:xfrm>
              <a:off x="7477701" y="673101"/>
              <a:ext cx="4045362" cy="5435598"/>
            </a:xfrm>
            <a:prstGeom prst="rect">
              <a:avLst/>
            </a:prstGeom>
            <a:noFill/>
            <a:ln>
              <a:noFill/>
            </a:ln>
          </p:spPr>
        </p:pic>
        <p:pic>
          <p:nvPicPr>
            <p:cNvPr id="302" name="Google Shape;302;p11"/>
            <p:cNvPicPr preferRelativeResize="0"/>
            <p:nvPr/>
          </p:nvPicPr>
          <p:blipFill rotWithShape="1">
            <a:blip r:embed="rId4">
              <a:alphaModFix/>
            </a:blip>
            <a:srcRect b="1031" l="785" r="2896" t="906"/>
            <a:stretch/>
          </p:blipFill>
          <p:spPr>
            <a:xfrm>
              <a:off x="7639051" y="1016000"/>
              <a:ext cx="3724274" cy="4699000"/>
            </a:xfrm>
            <a:prstGeom prst="rect">
              <a:avLst/>
            </a:prstGeom>
            <a:noFill/>
            <a:ln>
              <a:noFill/>
            </a:ln>
          </p:spPr>
        </p:pic>
      </p:grpSp>
      <p:grpSp>
        <p:nvGrpSpPr>
          <p:cNvPr id="303" name="Google Shape;303;p11"/>
          <p:cNvGrpSpPr/>
          <p:nvPr/>
        </p:nvGrpSpPr>
        <p:grpSpPr>
          <a:xfrm>
            <a:off x="481012" y="2260485"/>
            <a:ext cx="6539616" cy="1830586"/>
            <a:chOff x="481012" y="2135708"/>
            <a:chExt cx="6539616" cy="1830586"/>
          </a:xfrm>
        </p:grpSpPr>
        <p:sp>
          <p:nvSpPr>
            <p:cNvPr id="304" name="Google Shape;304;p11"/>
            <p:cNvSpPr/>
            <p:nvPr/>
          </p:nvSpPr>
          <p:spPr>
            <a:xfrm>
              <a:off x="481012" y="2164818"/>
              <a:ext cx="635000" cy="635000"/>
            </a:xfrm>
            <a:prstGeom prst="ellipse">
              <a:avLst/>
            </a:prstGeom>
            <a:solidFill>
              <a:schemeClr val="lt1"/>
            </a:solidFill>
            <a:ln cap="flat" cmpd="sng" w="12700">
              <a:solidFill>
                <a:srgbClr val="F3BA28"/>
              </a:solidFill>
              <a:prstDash val="solid"/>
              <a:miter lim="800000"/>
              <a:headEnd len="sm" w="sm" type="none"/>
              <a:tailEnd len="sm" w="sm" type="none"/>
            </a:ln>
            <a:effectLst>
              <a:outerShdw blurRad="101600" rotWithShape="0" algn="ctr">
                <a:srgbClr val="000000">
                  <a:alpha val="2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grpSp>
          <p:nvGrpSpPr>
            <p:cNvPr id="305" name="Google Shape;305;p11"/>
            <p:cNvGrpSpPr/>
            <p:nvPr/>
          </p:nvGrpSpPr>
          <p:grpSpPr>
            <a:xfrm>
              <a:off x="1281171" y="2135708"/>
              <a:ext cx="5739457" cy="1830586"/>
              <a:chOff x="1281171" y="2179647"/>
              <a:chExt cx="5739457" cy="1830586"/>
            </a:xfrm>
          </p:grpSpPr>
          <p:sp>
            <p:nvSpPr>
              <p:cNvPr id="306" name="Google Shape;306;p11"/>
              <p:cNvSpPr/>
              <p:nvPr/>
            </p:nvSpPr>
            <p:spPr>
              <a:xfrm>
                <a:off x="1281171" y="2179647"/>
                <a:ext cx="13260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rgbClr val="01587A"/>
                    </a:solidFill>
                    <a:latin typeface="Montserrat"/>
                    <a:ea typeface="Montserrat"/>
                    <a:cs typeface="Montserrat"/>
                    <a:sym typeface="Montserrat"/>
                  </a:rPr>
                  <a:t>CHALLENGE</a:t>
                </a:r>
                <a:endParaRPr/>
              </a:p>
            </p:txBody>
          </p:sp>
          <p:sp>
            <p:nvSpPr>
              <p:cNvPr id="307" name="Google Shape;307;p11"/>
              <p:cNvSpPr/>
              <p:nvPr/>
            </p:nvSpPr>
            <p:spPr>
              <a:xfrm>
                <a:off x="1281171" y="2440573"/>
                <a:ext cx="5739457" cy="1569660"/>
              </a:xfrm>
              <a:prstGeom prst="rect">
                <a:avLst/>
              </a:prstGeom>
              <a:noFill/>
              <a:ln>
                <a:noFill/>
              </a:ln>
            </p:spPr>
            <p:txBody>
              <a:bodyPr anchorCtr="0" anchor="t" bIns="45700" lIns="91425" spcFirstLastPara="1" rIns="91425" wrap="square" tIns="45700">
                <a:spAutoFit/>
              </a:bodyPr>
              <a:lstStyle/>
              <a:p>
                <a:pPr indent="-171450" lvl="0" marL="171450" marR="0" rtl="0" algn="l">
                  <a:spcBef>
                    <a:spcPts val="0"/>
                  </a:spcBef>
                  <a:spcAft>
                    <a:spcPts val="0"/>
                  </a:spcAft>
                  <a:buClr>
                    <a:srgbClr val="F3BA28"/>
                  </a:buClr>
                  <a:buSzPts val="1200"/>
                  <a:buFont typeface="Noto Sans Symbols"/>
                  <a:buChar char="▪"/>
                </a:pPr>
                <a:r>
                  <a:rPr lang="en-US" sz="1200">
                    <a:solidFill>
                      <a:srgbClr val="091C4A"/>
                    </a:solidFill>
                    <a:latin typeface="Montserrat"/>
                    <a:ea typeface="Montserrat"/>
                    <a:cs typeface="Montserrat"/>
                    <a:sym typeface="Montserrat"/>
                  </a:rPr>
                  <a:t>Reduce cost and improve end-user adoption and satisfaction with reports and dashboards within a large field organization.</a:t>
                </a:r>
                <a:endParaRPr/>
              </a:p>
              <a:p>
                <a:pPr indent="-171450" lvl="0" marL="171450" marR="0" rtl="0" algn="l">
                  <a:spcBef>
                    <a:spcPts val="0"/>
                  </a:spcBef>
                  <a:spcAft>
                    <a:spcPts val="0"/>
                  </a:spcAft>
                  <a:buClr>
                    <a:srgbClr val="F3BA28"/>
                  </a:buClr>
                  <a:buSzPts val="1200"/>
                  <a:buFont typeface="Noto Sans Symbols"/>
                  <a:buChar char="▪"/>
                </a:pPr>
                <a:r>
                  <a:rPr lang="en-US" sz="1200">
                    <a:solidFill>
                      <a:srgbClr val="091C4A"/>
                    </a:solidFill>
                    <a:latin typeface="Montserrat"/>
                    <a:ea typeface="Montserrat"/>
                    <a:cs typeface="Montserrat"/>
                    <a:sym typeface="Montserrat"/>
                  </a:rPr>
                  <a:t>Deliver personalized performance analytics for any level of the field operations organization (manager, branch, area, etc.).</a:t>
                </a:r>
                <a:endParaRPr/>
              </a:p>
              <a:p>
                <a:pPr indent="-171450" lvl="0" marL="171450" marR="0" rtl="0" algn="l">
                  <a:spcBef>
                    <a:spcPts val="0"/>
                  </a:spcBef>
                  <a:spcAft>
                    <a:spcPts val="0"/>
                  </a:spcAft>
                  <a:buClr>
                    <a:srgbClr val="F3BA28"/>
                  </a:buClr>
                  <a:buSzPts val="1200"/>
                  <a:buFont typeface="Noto Sans Symbols"/>
                  <a:buChar char="▪"/>
                </a:pPr>
                <a:r>
                  <a:rPr lang="en-US" sz="1200">
                    <a:solidFill>
                      <a:srgbClr val="091C4A"/>
                    </a:solidFill>
                    <a:latin typeface="Montserrat"/>
                    <a:ea typeface="Montserrat"/>
                    <a:cs typeface="Montserrat"/>
                    <a:sym typeface="Montserrat"/>
                  </a:rPr>
                  <a:t>Provide reporting with non-persistent data to allow users to have "snapshots" of the data that they can slice and dice at any time (online or offline) and share with other users.</a:t>
                </a:r>
                <a:endParaRPr/>
              </a:p>
              <a:p>
                <a:pPr indent="-171450" lvl="0" marL="171450" marR="0" rtl="0" algn="l">
                  <a:spcBef>
                    <a:spcPts val="0"/>
                  </a:spcBef>
                  <a:spcAft>
                    <a:spcPts val="0"/>
                  </a:spcAft>
                  <a:buClr>
                    <a:srgbClr val="F3BA28"/>
                  </a:buClr>
                  <a:buSzPts val="1200"/>
                  <a:buFont typeface="Noto Sans Symbols"/>
                  <a:buChar char="▪"/>
                </a:pPr>
                <a:r>
                  <a:rPr lang="en-US" sz="1200">
                    <a:solidFill>
                      <a:srgbClr val="091C4A"/>
                    </a:solidFill>
                    <a:latin typeface="Montserrat"/>
                    <a:ea typeface="Montserrat"/>
                    <a:cs typeface="Montserrat"/>
                    <a:sym typeface="Montserrat"/>
                  </a:rPr>
                  <a:t>Make it convenient and quick for field employees to get insights.</a:t>
                </a:r>
                <a:endParaRPr/>
              </a:p>
            </p:txBody>
          </p:sp>
        </p:grpSp>
      </p:grpSp>
      <p:grpSp>
        <p:nvGrpSpPr>
          <p:cNvPr id="308" name="Google Shape;308;p11"/>
          <p:cNvGrpSpPr/>
          <p:nvPr/>
        </p:nvGrpSpPr>
        <p:grpSpPr>
          <a:xfrm>
            <a:off x="528509" y="4202862"/>
            <a:ext cx="6682364" cy="2230603"/>
            <a:chOff x="481012" y="2105023"/>
            <a:chExt cx="6682364" cy="2230603"/>
          </a:xfrm>
        </p:grpSpPr>
        <p:sp>
          <p:nvSpPr>
            <p:cNvPr id="309" name="Google Shape;309;p11"/>
            <p:cNvSpPr/>
            <p:nvPr/>
          </p:nvSpPr>
          <p:spPr>
            <a:xfrm>
              <a:off x="481012" y="2164818"/>
              <a:ext cx="635000" cy="635000"/>
            </a:xfrm>
            <a:prstGeom prst="ellipse">
              <a:avLst/>
            </a:prstGeom>
            <a:solidFill>
              <a:schemeClr val="lt1"/>
            </a:solidFill>
            <a:ln cap="flat" cmpd="sng" w="12700">
              <a:solidFill>
                <a:srgbClr val="F3BA28"/>
              </a:solidFill>
              <a:prstDash val="solid"/>
              <a:miter lim="800000"/>
              <a:headEnd len="sm" w="sm" type="none"/>
              <a:tailEnd len="sm" w="sm" type="none"/>
            </a:ln>
            <a:effectLst>
              <a:outerShdw blurRad="101600" rotWithShape="0" algn="ctr">
                <a:srgbClr val="000000">
                  <a:alpha val="2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grpSp>
          <p:nvGrpSpPr>
            <p:cNvPr id="310" name="Google Shape;310;p11"/>
            <p:cNvGrpSpPr/>
            <p:nvPr/>
          </p:nvGrpSpPr>
          <p:grpSpPr>
            <a:xfrm>
              <a:off x="1262762" y="2105023"/>
              <a:ext cx="5900614" cy="2230603"/>
              <a:chOff x="1262762" y="2148962"/>
              <a:chExt cx="5900614" cy="2230603"/>
            </a:xfrm>
          </p:grpSpPr>
          <p:sp>
            <p:nvSpPr>
              <p:cNvPr id="311" name="Google Shape;311;p11"/>
              <p:cNvSpPr/>
              <p:nvPr/>
            </p:nvSpPr>
            <p:spPr>
              <a:xfrm>
                <a:off x="1281171" y="2148962"/>
                <a:ext cx="1128835"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rgbClr val="01587A"/>
                    </a:solidFill>
                    <a:latin typeface="Montserrat"/>
                    <a:ea typeface="Montserrat"/>
                    <a:cs typeface="Montserrat"/>
                    <a:sym typeface="Montserrat"/>
                  </a:rPr>
                  <a:t>SOLUTION</a:t>
                </a:r>
                <a:endParaRPr/>
              </a:p>
            </p:txBody>
          </p:sp>
          <p:sp>
            <p:nvSpPr>
              <p:cNvPr id="312" name="Google Shape;312;p11"/>
              <p:cNvSpPr/>
              <p:nvPr/>
            </p:nvSpPr>
            <p:spPr>
              <a:xfrm>
                <a:off x="1262762" y="2440573"/>
                <a:ext cx="5900614"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091C4A"/>
                    </a:solidFill>
                    <a:latin typeface="Montserrat"/>
                    <a:ea typeface="Montserrat"/>
                    <a:cs typeface="Montserrat"/>
                    <a:sym typeface="Montserrat"/>
                  </a:rPr>
                  <a:t>Tailored reporting generates a much higher employee experience and reduces “traditional” problems of online analytic reporting applications:</a:t>
                </a:r>
                <a:endParaRPr/>
              </a:p>
              <a:p>
                <a:pPr indent="-171450" lvl="0" marL="171450" marR="0" rtl="0" algn="l">
                  <a:spcBef>
                    <a:spcPts val="0"/>
                  </a:spcBef>
                  <a:spcAft>
                    <a:spcPts val="0"/>
                  </a:spcAft>
                  <a:buClr>
                    <a:srgbClr val="F3BA28"/>
                  </a:buClr>
                  <a:buSzPts val="1200"/>
                  <a:buFont typeface="Noto Sans Symbols"/>
                  <a:buChar char="▪"/>
                </a:pPr>
                <a:r>
                  <a:rPr lang="en-US" sz="1200">
                    <a:solidFill>
                      <a:srgbClr val="091C4A"/>
                    </a:solidFill>
                    <a:latin typeface="Montserrat"/>
                    <a:ea typeface="Montserrat"/>
                    <a:cs typeface="Montserrat"/>
                    <a:sym typeface="Montserrat"/>
                  </a:rPr>
                  <a:t>Improve productivity and time to market for new reports and dashboards.</a:t>
                </a:r>
                <a:endParaRPr/>
              </a:p>
              <a:p>
                <a:pPr indent="-171450" lvl="0" marL="171450" marR="0" rtl="0" algn="l">
                  <a:spcBef>
                    <a:spcPts val="0"/>
                  </a:spcBef>
                  <a:spcAft>
                    <a:spcPts val="0"/>
                  </a:spcAft>
                  <a:buClr>
                    <a:srgbClr val="F3BA28"/>
                  </a:buClr>
                  <a:buSzPts val="1200"/>
                  <a:buFont typeface="Noto Sans Symbols"/>
                  <a:buChar char="▪"/>
                </a:pPr>
                <a:r>
                  <a:rPr lang="en-US" sz="1200">
                    <a:solidFill>
                      <a:srgbClr val="091C4A"/>
                    </a:solidFill>
                    <a:latin typeface="Montserrat"/>
                    <a:ea typeface="Montserrat"/>
                    <a:cs typeface="Montserrat"/>
                    <a:sym typeface="Montserrat"/>
                  </a:rPr>
                  <a:t>Reduce peak times system slowdown that frustrates and wastes employee time.</a:t>
                </a:r>
                <a:endParaRPr/>
              </a:p>
              <a:p>
                <a:pPr indent="-171450" lvl="0" marL="171450" marR="0" rtl="0" algn="l">
                  <a:spcBef>
                    <a:spcPts val="0"/>
                  </a:spcBef>
                  <a:spcAft>
                    <a:spcPts val="0"/>
                  </a:spcAft>
                  <a:buClr>
                    <a:srgbClr val="F3BA28"/>
                  </a:buClr>
                  <a:buSzPts val="1200"/>
                  <a:buFont typeface="Noto Sans Symbols"/>
                  <a:buChar char="▪"/>
                </a:pPr>
                <a:r>
                  <a:rPr lang="en-US" sz="1200">
                    <a:solidFill>
                      <a:srgbClr val="091C4A"/>
                    </a:solidFill>
                    <a:latin typeface="Montserrat"/>
                    <a:ea typeface="Montserrat"/>
                    <a:cs typeface="Montserrat"/>
                    <a:sym typeface="Montserrat"/>
                  </a:rPr>
                  <a:t>Eliminate enormous user licensing &amp; maintenance cost to serve thousands of internal employees and to deliver information to external customers.</a:t>
                </a:r>
                <a:endParaRPr/>
              </a:p>
              <a:p>
                <a:pPr indent="-95250" lvl="0" marL="171450" marR="0" rtl="0" algn="l">
                  <a:spcBef>
                    <a:spcPts val="0"/>
                  </a:spcBef>
                  <a:spcAft>
                    <a:spcPts val="0"/>
                  </a:spcAft>
                  <a:buClr>
                    <a:srgbClr val="F3BA28"/>
                  </a:buClr>
                  <a:buSzPts val="1200"/>
                  <a:buFont typeface="Noto Sans Symbols"/>
                  <a:buNone/>
                </a:pPr>
                <a:r>
                  <a:t/>
                </a:r>
                <a:endParaRPr sz="1200">
                  <a:solidFill>
                    <a:schemeClr val="dk1"/>
                  </a:solidFill>
                  <a:latin typeface="Montserrat"/>
                  <a:ea typeface="Montserrat"/>
                  <a:cs typeface="Montserrat"/>
                  <a:sym typeface="Montserrat"/>
                </a:endParaRPr>
              </a:p>
            </p:txBody>
          </p:sp>
        </p:grpSp>
      </p:grpSp>
      <p:grpSp>
        <p:nvGrpSpPr>
          <p:cNvPr id="313" name="Google Shape;313;p11"/>
          <p:cNvGrpSpPr/>
          <p:nvPr/>
        </p:nvGrpSpPr>
        <p:grpSpPr>
          <a:xfrm>
            <a:off x="447194" y="294907"/>
            <a:ext cx="5902807" cy="1679039"/>
            <a:chOff x="447194" y="990601"/>
            <a:chExt cx="5902807" cy="1679039"/>
          </a:xfrm>
        </p:grpSpPr>
        <p:grpSp>
          <p:nvGrpSpPr>
            <p:cNvPr id="314" name="Google Shape;314;p11"/>
            <p:cNvGrpSpPr/>
            <p:nvPr/>
          </p:nvGrpSpPr>
          <p:grpSpPr>
            <a:xfrm>
              <a:off x="447194" y="990601"/>
              <a:ext cx="5902807" cy="1679039"/>
              <a:chOff x="612294" y="901700"/>
              <a:chExt cx="5902807" cy="1679039"/>
            </a:xfrm>
          </p:grpSpPr>
          <p:sp>
            <p:nvSpPr>
              <p:cNvPr id="315" name="Google Shape;315;p11"/>
              <p:cNvSpPr/>
              <p:nvPr/>
            </p:nvSpPr>
            <p:spPr>
              <a:xfrm>
                <a:off x="612294" y="901700"/>
                <a:ext cx="2180405"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91C4A"/>
                    </a:solidFill>
                    <a:latin typeface="Karla"/>
                    <a:ea typeface="Karla"/>
                    <a:cs typeface="Karla"/>
                    <a:sym typeface="Karla"/>
                  </a:rPr>
                  <a:t>USE CASE 1A</a:t>
                </a:r>
                <a:endParaRPr/>
              </a:p>
            </p:txBody>
          </p:sp>
          <p:sp>
            <p:nvSpPr>
              <p:cNvPr id="316" name="Google Shape;316;p11"/>
              <p:cNvSpPr/>
              <p:nvPr/>
            </p:nvSpPr>
            <p:spPr>
              <a:xfrm>
                <a:off x="612295" y="1257300"/>
                <a:ext cx="5902806"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5CB3C1"/>
                    </a:solidFill>
                    <a:latin typeface="Karla"/>
                    <a:ea typeface="Karla"/>
                    <a:cs typeface="Karla"/>
                    <a:sym typeface="Karla"/>
                  </a:rPr>
                  <a:t>FRONT OFFICE TAILORED REPORTING</a:t>
                </a:r>
                <a:endParaRPr/>
              </a:p>
            </p:txBody>
          </p:sp>
        </p:grpSp>
        <p:cxnSp>
          <p:nvCxnSpPr>
            <p:cNvPr id="317" name="Google Shape;317;p11"/>
            <p:cNvCxnSpPr/>
            <p:nvPr/>
          </p:nvCxnSpPr>
          <p:spPr>
            <a:xfrm>
              <a:off x="564577" y="2669640"/>
              <a:ext cx="2063022" cy="0"/>
            </a:xfrm>
            <a:prstGeom prst="straightConnector1">
              <a:avLst/>
            </a:prstGeom>
            <a:noFill/>
            <a:ln cap="flat" cmpd="sng" w="25400">
              <a:solidFill>
                <a:srgbClr val="5CB3C1"/>
              </a:solidFill>
              <a:prstDash val="solid"/>
              <a:miter lim="800000"/>
              <a:headEnd len="sm" w="sm" type="none"/>
              <a:tailEnd len="sm" w="sm" type="none"/>
            </a:ln>
          </p:spPr>
        </p:cxnSp>
      </p:grpSp>
      <p:pic>
        <p:nvPicPr>
          <p:cNvPr id="318" name="Google Shape;318;p11"/>
          <p:cNvPicPr preferRelativeResize="0"/>
          <p:nvPr/>
        </p:nvPicPr>
        <p:blipFill rotWithShape="1">
          <a:blip r:embed="rId5">
            <a:alphaModFix/>
          </a:blip>
          <a:srcRect b="0" l="0" r="0" t="0"/>
          <a:stretch/>
        </p:blipFill>
        <p:spPr>
          <a:xfrm>
            <a:off x="635492" y="2444075"/>
            <a:ext cx="326040" cy="326040"/>
          </a:xfrm>
          <a:prstGeom prst="rect">
            <a:avLst/>
          </a:prstGeom>
          <a:noFill/>
          <a:ln>
            <a:noFill/>
          </a:ln>
        </p:spPr>
      </p:pic>
      <p:pic>
        <p:nvPicPr>
          <p:cNvPr id="319" name="Google Shape;319;p11"/>
          <p:cNvPicPr preferRelativeResize="0"/>
          <p:nvPr/>
        </p:nvPicPr>
        <p:blipFill rotWithShape="1">
          <a:blip r:embed="rId6">
            <a:alphaModFix/>
          </a:blip>
          <a:srcRect b="0" l="0" r="0" t="0"/>
          <a:stretch/>
        </p:blipFill>
        <p:spPr>
          <a:xfrm>
            <a:off x="644714" y="4359537"/>
            <a:ext cx="412832" cy="41283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12"/>
          <p:cNvSpPr/>
          <p:nvPr/>
        </p:nvSpPr>
        <p:spPr>
          <a:xfrm>
            <a:off x="0" y="0"/>
            <a:ext cx="3644900" cy="3238500"/>
          </a:xfrm>
          <a:prstGeom prst="rect">
            <a:avLst/>
          </a:prstGeom>
          <a:solidFill>
            <a:srgbClr val="0158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grpSp>
        <p:nvGrpSpPr>
          <p:cNvPr id="326" name="Google Shape;326;p12"/>
          <p:cNvGrpSpPr/>
          <p:nvPr/>
        </p:nvGrpSpPr>
        <p:grpSpPr>
          <a:xfrm>
            <a:off x="1142832" y="555067"/>
            <a:ext cx="4045362" cy="5435598"/>
            <a:chOff x="1375917" y="546101"/>
            <a:chExt cx="4045362" cy="5435598"/>
          </a:xfrm>
        </p:grpSpPr>
        <p:pic>
          <p:nvPicPr>
            <p:cNvPr id="327" name="Google Shape;327;p12"/>
            <p:cNvPicPr preferRelativeResize="0"/>
            <p:nvPr/>
          </p:nvPicPr>
          <p:blipFill rotWithShape="1">
            <a:blip r:embed="rId3">
              <a:alphaModFix/>
            </a:blip>
            <a:srcRect b="6666" l="18889" r="15369" t="4999"/>
            <a:stretch/>
          </p:blipFill>
          <p:spPr>
            <a:xfrm>
              <a:off x="1375917" y="546101"/>
              <a:ext cx="4045362" cy="5435598"/>
            </a:xfrm>
            <a:prstGeom prst="rect">
              <a:avLst/>
            </a:prstGeom>
            <a:noFill/>
            <a:ln>
              <a:noFill/>
            </a:ln>
          </p:spPr>
        </p:pic>
        <p:pic>
          <p:nvPicPr>
            <p:cNvPr descr="Picture 13" id="328" name="Google Shape;328;p12">
              <a:hlinkClick r:id="rId4"/>
            </p:cNvPr>
            <p:cNvPicPr preferRelativeResize="0"/>
            <p:nvPr/>
          </p:nvPicPr>
          <p:blipFill rotWithShape="1">
            <a:blip r:embed="rId5">
              <a:alphaModFix/>
            </a:blip>
            <a:srcRect b="0" l="0" r="0" t="0"/>
            <a:stretch/>
          </p:blipFill>
          <p:spPr>
            <a:xfrm>
              <a:off x="1555603" y="891917"/>
              <a:ext cx="3724610" cy="4702059"/>
            </a:xfrm>
            <a:prstGeom prst="rect">
              <a:avLst/>
            </a:prstGeom>
            <a:noFill/>
            <a:ln>
              <a:noFill/>
            </a:ln>
          </p:spPr>
        </p:pic>
      </p:grpSp>
      <p:grpSp>
        <p:nvGrpSpPr>
          <p:cNvPr id="329" name="Google Shape;329;p12"/>
          <p:cNvGrpSpPr/>
          <p:nvPr/>
        </p:nvGrpSpPr>
        <p:grpSpPr>
          <a:xfrm>
            <a:off x="5653646" y="4410730"/>
            <a:ext cx="6134941" cy="1830586"/>
            <a:chOff x="481012" y="2418010"/>
            <a:chExt cx="6134941" cy="1830586"/>
          </a:xfrm>
        </p:grpSpPr>
        <p:sp>
          <p:nvSpPr>
            <p:cNvPr id="330" name="Google Shape;330;p12"/>
            <p:cNvSpPr/>
            <p:nvPr/>
          </p:nvSpPr>
          <p:spPr>
            <a:xfrm>
              <a:off x="481012" y="2447120"/>
              <a:ext cx="635000" cy="635000"/>
            </a:xfrm>
            <a:prstGeom prst="ellipse">
              <a:avLst/>
            </a:prstGeom>
            <a:solidFill>
              <a:schemeClr val="lt1"/>
            </a:solidFill>
            <a:ln cap="flat" cmpd="sng" w="12700">
              <a:solidFill>
                <a:srgbClr val="F3BA28"/>
              </a:solidFill>
              <a:prstDash val="solid"/>
              <a:miter lim="800000"/>
              <a:headEnd len="sm" w="sm" type="none"/>
              <a:tailEnd len="sm" w="sm" type="none"/>
            </a:ln>
            <a:effectLst>
              <a:outerShdw blurRad="101600" rotWithShape="0" algn="ctr">
                <a:srgbClr val="000000">
                  <a:alpha val="2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grpSp>
          <p:nvGrpSpPr>
            <p:cNvPr id="331" name="Google Shape;331;p12"/>
            <p:cNvGrpSpPr/>
            <p:nvPr/>
          </p:nvGrpSpPr>
          <p:grpSpPr>
            <a:xfrm>
              <a:off x="1281171" y="2418010"/>
              <a:ext cx="5334782" cy="1830586"/>
              <a:chOff x="1281171" y="2461949"/>
              <a:chExt cx="5334782" cy="1830586"/>
            </a:xfrm>
          </p:grpSpPr>
          <p:sp>
            <p:nvSpPr>
              <p:cNvPr id="332" name="Google Shape;332;p12"/>
              <p:cNvSpPr/>
              <p:nvPr/>
            </p:nvSpPr>
            <p:spPr>
              <a:xfrm>
                <a:off x="1281171" y="2461949"/>
                <a:ext cx="1128835"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rgbClr val="01587A"/>
                    </a:solidFill>
                    <a:latin typeface="Montserrat"/>
                    <a:ea typeface="Montserrat"/>
                    <a:cs typeface="Montserrat"/>
                    <a:sym typeface="Montserrat"/>
                  </a:rPr>
                  <a:t>SOLUTION</a:t>
                </a:r>
                <a:endParaRPr/>
              </a:p>
            </p:txBody>
          </p:sp>
          <p:sp>
            <p:nvSpPr>
              <p:cNvPr id="333" name="Google Shape;333;p12"/>
              <p:cNvSpPr/>
              <p:nvPr/>
            </p:nvSpPr>
            <p:spPr>
              <a:xfrm>
                <a:off x="1281172" y="2722875"/>
                <a:ext cx="5334781" cy="1569660"/>
              </a:xfrm>
              <a:prstGeom prst="rect">
                <a:avLst/>
              </a:prstGeom>
              <a:noFill/>
              <a:ln>
                <a:noFill/>
              </a:ln>
            </p:spPr>
            <p:txBody>
              <a:bodyPr anchorCtr="0" anchor="t" bIns="45700" lIns="91425" spcFirstLastPara="1" rIns="91425" wrap="square" tIns="45700">
                <a:spAutoFit/>
              </a:bodyPr>
              <a:lstStyle/>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Develop a new data-product - Interactive Stackable Statements.</a:t>
                </a:r>
                <a:endParaRPr/>
              </a:p>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The data product delivers in a single document the data and a visual insights engine to allow customers to slice and dice data.</a:t>
                </a:r>
                <a:endParaRPr/>
              </a:p>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It democratizes data ownership by putting the data in the hands of the customer who can extract and share snapshots of it.</a:t>
                </a:r>
                <a:endParaRPr/>
              </a:p>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The tailored analytics product increases customers’ data literacy and saves individuals and SMEs time and resources to analyze their own data and to share snapshots with other co-workers. </a:t>
                </a:r>
                <a:endParaRPr/>
              </a:p>
            </p:txBody>
          </p:sp>
        </p:grpSp>
      </p:grpSp>
      <p:grpSp>
        <p:nvGrpSpPr>
          <p:cNvPr id="334" name="Google Shape;334;p12"/>
          <p:cNvGrpSpPr/>
          <p:nvPr/>
        </p:nvGrpSpPr>
        <p:grpSpPr>
          <a:xfrm>
            <a:off x="5563267" y="811583"/>
            <a:ext cx="6418131" cy="3524409"/>
            <a:chOff x="5563267" y="947499"/>
            <a:chExt cx="6418131" cy="3524409"/>
          </a:xfrm>
        </p:grpSpPr>
        <p:grpSp>
          <p:nvGrpSpPr>
            <p:cNvPr id="335" name="Google Shape;335;p12"/>
            <p:cNvGrpSpPr/>
            <p:nvPr/>
          </p:nvGrpSpPr>
          <p:grpSpPr>
            <a:xfrm>
              <a:off x="5653646" y="2825987"/>
              <a:ext cx="6327752" cy="1645921"/>
              <a:chOff x="481012" y="2135708"/>
              <a:chExt cx="6327752" cy="1645921"/>
            </a:xfrm>
          </p:grpSpPr>
          <p:sp>
            <p:nvSpPr>
              <p:cNvPr id="336" name="Google Shape;336;p12"/>
              <p:cNvSpPr/>
              <p:nvPr/>
            </p:nvSpPr>
            <p:spPr>
              <a:xfrm>
                <a:off x="481012" y="2164818"/>
                <a:ext cx="635000" cy="635000"/>
              </a:xfrm>
              <a:prstGeom prst="ellipse">
                <a:avLst/>
              </a:prstGeom>
              <a:solidFill>
                <a:schemeClr val="lt1"/>
              </a:solidFill>
              <a:ln cap="flat" cmpd="sng" w="12700">
                <a:solidFill>
                  <a:srgbClr val="F3BA28"/>
                </a:solidFill>
                <a:prstDash val="solid"/>
                <a:miter lim="800000"/>
                <a:headEnd len="sm" w="sm" type="none"/>
                <a:tailEnd len="sm" w="sm" type="none"/>
              </a:ln>
              <a:effectLst>
                <a:outerShdw blurRad="101600" rotWithShape="0" algn="ctr">
                  <a:srgbClr val="000000">
                    <a:alpha val="2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grpSp>
            <p:nvGrpSpPr>
              <p:cNvPr id="337" name="Google Shape;337;p12"/>
              <p:cNvGrpSpPr/>
              <p:nvPr/>
            </p:nvGrpSpPr>
            <p:grpSpPr>
              <a:xfrm>
                <a:off x="1281171" y="2135708"/>
                <a:ext cx="5527593" cy="1645921"/>
                <a:chOff x="1281171" y="2179647"/>
                <a:chExt cx="5527593" cy="1645921"/>
              </a:xfrm>
            </p:grpSpPr>
            <p:sp>
              <p:nvSpPr>
                <p:cNvPr id="338" name="Google Shape;338;p12"/>
                <p:cNvSpPr/>
                <p:nvPr/>
              </p:nvSpPr>
              <p:spPr>
                <a:xfrm>
                  <a:off x="1281171" y="2179647"/>
                  <a:ext cx="13260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rgbClr val="01587A"/>
                      </a:solidFill>
                      <a:latin typeface="Montserrat"/>
                      <a:ea typeface="Montserrat"/>
                      <a:cs typeface="Montserrat"/>
                      <a:sym typeface="Montserrat"/>
                    </a:rPr>
                    <a:t>CHALLENGE</a:t>
                  </a:r>
                  <a:endParaRPr/>
                </a:p>
              </p:txBody>
            </p:sp>
            <p:sp>
              <p:nvSpPr>
                <p:cNvPr id="339" name="Google Shape;339;p12"/>
                <p:cNvSpPr/>
                <p:nvPr/>
              </p:nvSpPr>
              <p:spPr>
                <a:xfrm>
                  <a:off x="1281172" y="2440573"/>
                  <a:ext cx="5527592" cy="1384995"/>
                </a:xfrm>
                <a:prstGeom prst="rect">
                  <a:avLst/>
                </a:prstGeom>
                <a:noFill/>
                <a:ln>
                  <a:noFill/>
                </a:ln>
              </p:spPr>
              <p:txBody>
                <a:bodyPr anchorCtr="0" anchor="t" bIns="45700" lIns="91425" spcFirstLastPara="1" rIns="91425" wrap="square" tIns="45700">
                  <a:spAutoFit/>
                </a:bodyPr>
                <a:lstStyle/>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How to monetize the enormous amount of transactional data and use it to deliver new value added, revenue generating services. </a:t>
                  </a:r>
                  <a:endParaRPr/>
                </a:p>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How to eliminate the frustrations of individual customers and small businesses who cannot easily access their own data?</a:t>
                  </a:r>
                  <a:endParaRPr/>
                </a:p>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Customers don’t like CSV data dumps, static PDFs from which they cannot extract data subsets to share with accountants and other professionals, and do not have skills to use APIs to get their data.</a:t>
                  </a:r>
                  <a:endParaRPr/>
                </a:p>
              </p:txBody>
            </p:sp>
          </p:grpSp>
        </p:grpSp>
        <p:grpSp>
          <p:nvGrpSpPr>
            <p:cNvPr id="340" name="Google Shape;340;p12"/>
            <p:cNvGrpSpPr/>
            <p:nvPr/>
          </p:nvGrpSpPr>
          <p:grpSpPr>
            <a:xfrm>
              <a:off x="5563267" y="947499"/>
              <a:ext cx="5902807" cy="1679039"/>
              <a:chOff x="5619828" y="1071280"/>
              <a:chExt cx="5902807" cy="1679039"/>
            </a:xfrm>
          </p:grpSpPr>
          <p:grpSp>
            <p:nvGrpSpPr>
              <p:cNvPr id="341" name="Google Shape;341;p12"/>
              <p:cNvGrpSpPr/>
              <p:nvPr/>
            </p:nvGrpSpPr>
            <p:grpSpPr>
              <a:xfrm>
                <a:off x="5619828" y="1071280"/>
                <a:ext cx="5902807" cy="1679039"/>
                <a:chOff x="612294" y="901700"/>
                <a:chExt cx="5902807" cy="1679039"/>
              </a:xfrm>
            </p:grpSpPr>
            <p:sp>
              <p:nvSpPr>
                <p:cNvPr id="342" name="Google Shape;342;p12"/>
                <p:cNvSpPr/>
                <p:nvPr/>
              </p:nvSpPr>
              <p:spPr>
                <a:xfrm>
                  <a:off x="612294" y="901700"/>
                  <a:ext cx="2180405"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91C4A"/>
                      </a:solidFill>
                      <a:latin typeface="Karla"/>
                      <a:ea typeface="Karla"/>
                      <a:cs typeface="Karla"/>
                      <a:sym typeface="Karla"/>
                    </a:rPr>
                    <a:t>USE CASE 1B</a:t>
                  </a:r>
                  <a:endParaRPr/>
                </a:p>
              </p:txBody>
            </p:sp>
            <p:sp>
              <p:nvSpPr>
                <p:cNvPr id="343" name="Google Shape;343;p12"/>
                <p:cNvSpPr/>
                <p:nvPr/>
              </p:nvSpPr>
              <p:spPr>
                <a:xfrm>
                  <a:off x="612295" y="1257300"/>
                  <a:ext cx="5902806"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5CB3C1"/>
                      </a:solidFill>
                      <a:latin typeface="Karla"/>
                      <a:ea typeface="Karla"/>
                      <a:cs typeface="Karla"/>
                      <a:sym typeface="Karla"/>
                    </a:rPr>
                    <a:t>CUSTOMER-FACING TAILORED REPORTING</a:t>
                  </a:r>
                  <a:endParaRPr/>
                </a:p>
              </p:txBody>
            </p:sp>
          </p:grpSp>
          <p:cxnSp>
            <p:nvCxnSpPr>
              <p:cNvPr id="344" name="Google Shape;344;p12"/>
              <p:cNvCxnSpPr/>
              <p:nvPr/>
            </p:nvCxnSpPr>
            <p:spPr>
              <a:xfrm>
                <a:off x="5737211" y="2739265"/>
                <a:ext cx="2063022" cy="0"/>
              </a:xfrm>
              <a:prstGeom prst="straightConnector1">
                <a:avLst/>
              </a:prstGeom>
              <a:noFill/>
              <a:ln cap="flat" cmpd="sng" w="25400">
                <a:solidFill>
                  <a:srgbClr val="5CB3C1"/>
                </a:solidFill>
                <a:prstDash val="solid"/>
                <a:miter lim="800000"/>
                <a:headEnd len="sm" w="sm" type="none"/>
                <a:tailEnd len="sm" w="sm" type="none"/>
              </a:ln>
            </p:spPr>
          </p:cxnSp>
        </p:grpSp>
      </p:grpSp>
      <p:pic>
        <p:nvPicPr>
          <p:cNvPr id="345" name="Google Shape;345;p12"/>
          <p:cNvPicPr preferRelativeResize="0"/>
          <p:nvPr/>
        </p:nvPicPr>
        <p:blipFill rotWithShape="1">
          <a:blip r:embed="rId6">
            <a:alphaModFix/>
          </a:blip>
          <a:srcRect b="0" l="0" r="0" t="0"/>
          <a:stretch/>
        </p:blipFill>
        <p:spPr>
          <a:xfrm>
            <a:off x="5799587" y="2867475"/>
            <a:ext cx="326040" cy="326040"/>
          </a:xfrm>
          <a:prstGeom prst="rect">
            <a:avLst/>
          </a:prstGeom>
          <a:noFill/>
          <a:ln>
            <a:noFill/>
          </a:ln>
        </p:spPr>
      </p:pic>
      <p:pic>
        <p:nvPicPr>
          <p:cNvPr id="346" name="Google Shape;346;p12"/>
          <p:cNvPicPr preferRelativeResize="0"/>
          <p:nvPr/>
        </p:nvPicPr>
        <p:blipFill rotWithShape="1">
          <a:blip r:embed="rId7">
            <a:alphaModFix/>
          </a:blip>
          <a:srcRect b="0" l="0" r="0" t="0"/>
          <a:stretch/>
        </p:blipFill>
        <p:spPr>
          <a:xfrm>
            <a:off x="5758155" y="4538730"/>
            <a:ext cx="412832" cy="41283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13"/>
          <p:cNvSpPr/>
          <p:nvPr/>
        </p:nvSpPr>
        <p:spPr>
          <a:xfrm>
            <a:off x="8547100" y="1772238"/>
            <a:ext cx="3644900" cy="3238500"/>
          </a:xfrm>
          <a:prstGeom prst="rect">
            <a:avLst/>
          </a:prstGeom>
          <a:solidFill>
            <a:srgbClr val="0158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grpSp>
        <p:nvGrpSpPr>
          <p:cNvPr id="353" name="Google Shape;353;p13"/>
          <p:cNvGrpSpPr/>
          <p:nvPr/>
        </p:nvGrpSpPr>
        <p:grpSpPr>
          <a:xfrm>
            <a:off x="7477701" y="519206"/>
            <a:ext cx="4045362" cy="5435598"/>
            <a:chOff x="7477701" y="546101"/>
            <a:chExt cx="4045362" cy="5435598"/>
          </a:xfrm>
        </p:grpSpPr>
        <p:pic>
          <p:nvPicPr>
            <p:cNvPr id="354" name="Google Shape;354;p13"/>
            <p:cNvPicPr preferRelativeResize="0"/>
            <p:nvPr/>
          </p:nvPicPr>
          <p:blipFill rotWithShape="1">
            <a:blip r:embed="rId3">
              <a:alphaModFix/>
            </a:blip>
            <a:srcRect b="6666" l="18889" r="15369" t="4999"/>
            <a:stretch/>
          </p:blipFill>
          <p:spPr>
            <a:xfrm>
              <a:off x="7477701" y="546101"/>
              <a:ext cx="4045362" cy="5435598"/>
            </a:xfrm>
            <a:prstGeom prst="rect">
              <a:avLst/>
            </a:prstGeom>
            <a:noFill/>
            <a:ln>
              <a:noFill/>
            </a:ln>
          </p:spPr>
        </p:pic>
        <p:pic>
          <p:nvPicPr>
            <p:cNvPr id="355" name="Google Shape;355;p13"/>
            <p:cNvPicPr preferRelativeResize="0"/>
            <p:nvPr/>
          </p:nvPicPr>
          <p:blipFill rotWithShape="1">
            <a:blip r:embed="rId4">
              <a:alphaModFix/>
            </a:blip>
            <a:srcRect b="0" l="0" r="0" t="0"/>
            <a:stretch/>
          </p:blipFill>
          <p:spPr>
            <a:xfrm>
              <a:off x="7643619" y="898993"/>
              <a:ext cx="3732594" cy="4712914"/>
            </a:xfrm>
            <a:prstGeom prst="rect">
              <a:avLst/>
            </a:prstGeom>
            <a:noFill/>
            <a:ln>
              <a:noFill/>
            </a:ln>
          </p:spPr>
        </p:pic>
      </p:grpSp>
      <p:grpSp>
        <p:nvGrpSpPr>
          <p:cNvPr id="356" name="Google Shape;356;p13"/>
          <p:cNvGrpSpPr/>
          <p:nvPr/>
        </p:nvGrpSpPr>
        <p:grpSpPr>
          <a:xfrm>
            <a:off x="447194" y="623376"/>
            <a:ext cx="6361570" cy="3589287"/>
            <a:chOff x="447194" y="784012"/>
            <a:chExt cx="6361570" cy="3589287"/>
          </a:xfrm>
        </p:grpSpPr>
        <p:grpSp>
          <p:nvGrpSpPr>
            <p:cNvPr id="357" name="Google Shape;357;p13"/>
            <p:cNvGrpSpPr/>
            <p:nvPr/>
          </p:nvGrpSpPr>
          <p:grpSpPr>
            <a:xfrm>
              <a:off x="481012" y="2727378"/>
              <a:ext cx="6327752" cy="1645921"/>
              <a:chOff x="481012" y="2135708"/>
              <a:chExt cx="6327752" cy="1645921"/>
            </a:xfrm>
          </p:grpSpPr>
          <p:sp>
            <p:nvSpPr>
              <p:cNvPr id="358" name="Google Shape;358;p13"/>
              <p:cNvSpPr/>
              <p:nvPr/>
            </p:nvSpPr>
            <p:spPr>
              <a:xfrm>
                <a:off x="481012" y="2164818"/>
                <a:ext cx="635000" cy="635000"/>
              </a:xfrm>
              <a:prstGeom prst="ellipse">
                <a:avLst/>
              </a:prstGeom>
              <a:solidFill>
                <a:schemeClr val="lt1"/>
              </a:solidFill>
              <a:ln cap="flat" cmpd="sng" w="12700">
                <a:solidFill>
                  <a:srgbClr val="F3BA28"/>
                </a:solidFill>
                <a:prstDash val="solid"/>
                <a:miter lim="800000"/>
                <a:headEnd len="sm" w="sm" type="none"/>
                <a:tailEnd len="sm" w="sm" type="none"/>
              </a:ln>
              <a:effectLst>
                <a:outerShdw blurRad="101600" rotWithShape="0" algn="ctr">
                  <a:srgbClr val="000000">
                    <a:alpha val="2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grpSp>
            <p:nvGrpSpPr>
              <p:cNvPr id="359" name="Google Shape;359;p13"/>
              <p:cNvGrpSpPr/>
              <p:nvPr/>
            </p:nvGrpSpPr>
            <p:grpSpPr>
              <a:xfrm>
                <a:off x="1281171" y="2135708"/>
                <a:ext cx="5527593" cy="1645921"/>
                <a:chOff x="1281171" y="2179647"/>
                <a:chExt cx="5527593" cy="1645921"/>
              </a:xfrm>
            </p:grpSpPr>
            <p:sp>
              <p:nvSpPr>
                <p:cNvPr id="360" name="Google Shape;360;p13"/>
                <p:cNvSpPr/>
                <p:nvPr/>
              </p:nvSpPr>
              <p:spPr>
                <a:xfrm>
                  <a:off x="1281171" y="2179647"/>
                  <a:ext cx="13260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rgbClr val="01587A"/>
                      </a:solidFill>
                      <a:latin typeface="Montserrat"/>
                      <a:ea typeface="Montserrat"/>
                      <a:cs typeface="Montserrat"/>
                      <a:sym typeface="Montserrat"/>
                    </a:rPr>
                    <a:t>CHALLENGE</a:t>
                  </a:r>
                  <a:endParaRPr/>
                </a:p>
              </p:txBody>
            </p:sp>
            <p:sp>
              <p:nvSpPr>
                <p:cNvPr id="361" name="Google Shape;361;p13"/>
                <p:cNvSpPr/>
                <p:nvPr/>
              </p:nvSpPr>
              <p:spPr>
                <a:xfrm>
                  <a:off x="1281172" y="2440573"/>
                  <a:ext cx="5527592" cy="1384995"/>
                </a:xfrm>
                <a:prstGeom prst="rect">
                  <a:avLst/>
                </a:prstGeom>
                <a:noFill/>
                <a:ln>
                  <a:noFill/>
                </a:ln>
              </p:spPr>
              <p:txBody>
                <a:bodyPr anchorCtr="0" anchor="t" bIns="45700" lIns="91425" spcFirstLastPara="1" rIns="91425" wrap="square" tIns="45700">
                  <a:spAutoFit/>
                </a:bodyPr>
                <a:lstStyle/>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A customer publishes data-rich economic information to banks, rating agencies, and investors to facilitate transaction monitoring and decision-making. </a:t>
                  </a:r>
                  <a:endParaRPr/>
                </a:p>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The report, published in Excel, contained multiple workbooks and tables making it hard for users to extract and compare information. </a:t>
                  </a:r>
                  <a:endParaRPr/>
                </a:p>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Banks engaged 3-4 analysts to postprocess the data for each decision maker thus increasing the time and cost of reporting.</a:t>
                  </a:r>
                  <a:endParaRPr/>
                </a:p>
              </p:txBody>
            </p:sp>
          </p:grpSp>
        </p:grpSp>
        <p:grpSp>
          <p:nvGrpSpPr>
            <p:cNvPr id="362" name="Google Shape;362;p13"/>
            <p:cNvGrpSpPr/>
            <p:nvPr/>
          </p:nvGrpSpPr>
          <p:grpSpPr>
            <a:xfrm>
              <a:off x="447194" y="784012"/>
              <a:ext cx="5478477" cy="1693611"/>
              <a:chOff x="447194" y="765158"/>
              <a:chExt cx="5478477" cy="1693611"/>
            </a:xfrm>
          </p:grpSpPr>
          <p:grpSp>
            <p:nvGrpSpPr>
              <p:cNvPr id="363" name="Google Shape;363;p13"/>
              <p:cNvGrpSpPr/>
              <p:nvPr/>
            </p:nvGrpSpPr>
            <p:grpSpPr>
              <a:xfrm>
                <a:off x="447194" y="765158"/>
                <a:ext cx="5478477" cy="1679039"/>
                <a:chOff x="612294" y="901700"/>
                <a:chExt cx="5478477" cy="1679039"/>
              </a:xfrm>
            </p:grpSpPr>
            <p:sp>
              <p:nvSpPr>
                <p:cNvPr id="364" name="Google Shape;364;p13"/>
                <p:cNvSpPr/>
                <p:nvPr/>
              </p:nvSpPr>
              <p:spPr>
                <a:xfrm>
                  <a:off x="612294" y="901700"/>
                  <a:ext cx="2063385"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91C4A"/>
                      </a:solidFill>
                      <a:latin typeface="Karla"/>
                      <a:ea typeface="Karla"/>
                      <a:cs typeface="Karla"/>
                      <a:sym typeface="Karla"/>
                    </a:rPr>
                    <a:t>USE CASE 2</a:t>
                  </a:r>
                  <a:endParaRPr/>
                </a:p>
              </p:txBody>
            </p:sp>
            <p:sp>
              <p:nvSpPr>
                <p:cNvPr id="365" name="Google Shape;365;p13"/>
                <p:cNvSpPr/>
                <p:nvPr/>
              </p:nvSpPr>
              <p:spPr>
                <a:xfrm>
                  <a:off x="612295" y="1257300"/>
                  <a:ext cx="5478476"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5CB3C1"/>
                      </a:solidFill>
                      <a:latin typeface="Karla"/>
                      <a:ea typeface="Karla"/>
                      <a:cs typeface="Karla"/>
                      <a:sym typeface="Karla"/>
                    </a:rPr>
                    <a:t>STREAMLINING COMPLEX REPORTING</a:t>
                  </a:r>
                  <a:endParaRPr/>
                </a:p>
              </p:txBody>
            </p:sp>
          </p:grpSp>
          <p:cxnSp>
            <p:nvCxnSpPr>
              <p:cNvPr id="366" name="Google Shape;366;p13"/>
              <p:cNvCxnSpPr/>
              <p:nvPr/>
            </p:nvCxnSpPr>
            <p:spPr>
              <a:xfrm>
                <a:off x="564577" y="2458769"/>
                <a:ext cx="2063022" cy="0"/>
              </a:xfrm>
              <a:prstGeom prst="straightConnector1">
                <a:avLst/>
              </a:prstGeom>
              <a:noFill/>
              <a:ln cap="flat" cmpd="sng" w="25400">
                <a:solidFill>
                  <a:srgbClr val="5CB3C1"/>
                </a:solidFill>
                <a:prstDash val="solid"/>
                <a:miter lim="800000"/>
                <a:headEnd len="sm" w="sm" type="none"/>
                <a:tailEnd len="sm" w="sm" type="none"/>
              </a:ln>
            </p:spPr>
          </p:cxnSp>
        </p:grpSp>
      </p:grpSp>
      <p:pic>
        <p:nvPicPr>
          <p:cNvPr id="367" name="Google Shape;367;p13"/>
          <p:cNvPicPr preferRelativeResize="0"/>
          <p:nvPr/>
        </p:nvPicPr>
        <p:blipFill rotWithShape="1">
          <a:blip r:embed="rId5">
            <a:alphaModFix/>
          </a:blip>
          <a:srcRect b="0" l="0" r="0" t="0"/>
          <a:stretch/>
        </p:blipFill>
        <p:spPr>
          <a:xfrm>
            <a:off x="635492" y="2743546"/>
            <a:ext cx="326040" cy="326040"/>
          </a:xfrm>
          <a:prstGeom prst="rect">
            <a:avLst/>
          </a:prstGeom>
          <a:noFill/>
          <a:ln>
            <a:noFill/>
          </a:ln>
        </p:spPr>
      </p:pic>
      <p:grpSp>
        <p:nvGrpSpPr>
          <p:cNvPr id="368" name="Google Shape;368;p13"/>
          <p:cNvGrpSpPr/>
          <p:nvPr/>
        </p:nvGrpSpPr>
        <p:grpSpPr>
          <a:xfrm>
            <a:off x="481012" y="4357271"/>
            <a:ext cx="6161835" cy="1830586"/>
            <a:chOff x="481012" y="4462300"/>
            <a:chExt cx="6161835" cy="1830586"/>
          </a:xfrm>
        </p:grpSpPr>
        <p:grpSp>
          <p:nvGrpSpPr>
            <p:cNvPr id="369" name="Google Shape;369;p13"/>
            <p:cNvGrpSpPr/>
            <p:nvPr/>
          </p:nvGrpSpPr>
          <p:grpSpPr>
            <a:xfrm>
              <a:off x="481012" y="4462300"/>
              <a:ext cx="6161835" cy="1830586"/>
              <a:chOff x="481012" y="2135708"/>
              <a:chExt cx="6161835" cy="1830586"/>
            </a:xfrm>
          </p:grpSpPr>
          <p:sp>
            <p:nvSpPr>
              <p:cNvPr id="370" name="Google Shape;370;p13"/>
              <p:cNvSpPr/>
              <p:nvPr/>
            </p:nvSpPr>
            <p:spPr>
              <a:xfrm>
                <a:off x="481012" y="2164818"/>
                <a:ext cx="635000" cy="635000"/>
              </a:xfrm>
              <a:prstGeom prst="ellipse">
                <a:avLst/>
              </a:prstGeom>
              <a:solidFill>
                <a:schemeClr val="lt1"/>
              </a:solidFill>
              <a:ln cap="flat" cmpd="sng" w="12700">
                <a:solidFill>
                  <a:srgbClr val="F3BA28"/>
                </a:solidFill>
                <a:prstDash val="solid"/>
                <a:miter lim="800000"/>
                <a:headEnd len="sm" w="sm" type="none"/>
                <a:tailEnd len="sm" w="sm" type="none"/>
              </a:ln>
              <a:effectLst>
                <a:outerShdw blurRad="101600" rotWithShape="0" algn="ctr">
                  <a:srgbClr val="000000">
                    <a:alpha val="2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grpSp>
            <p:nvGrpSpPr>
              <p:cNvPr id="371" name="Google Shape;371;p13"/>
              <p:cNvGrpSpPr/>
              <p:nvPr/>
            </p:nvGrpSpPr>
            <p:grpSpPr>
              <a:xfrm>
                <a:off x="1281171" y="2135708"/>
                <a:ext cx="5361676" cy="1830586"/>
                <a:chOff x="1281171" y="2179647"/>
                <a:chExt cx="5361676" cy="1830586"/>
              </a:xfrm>
            </p:grpSpPr>
            <p:sp>
              <p:nvSpPr>
                <p:cNvPr id="372" name="Google Shape;372;p13"/>
                <p:cNvSpPr/>
                <p:nvPr/>
              </p:nvSpPr>
              <p:spPr>
                <a:xfrm>
                  <a:off x="1281171" y="2179647"/>
                  <a:ext cx="1128835"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rgbClr val="01587A"/>
                      </a:solidFill>
                      <a:latin typeface="Montserrat"/>
                      <a:ea typeface="Montserrat"/>
                      <a:cs typeface="Montserrat"/>
                      <a:sym typeface="Montserrat"/>
                    </a:rPr>
                    <a:t>SOLUTION</a:t>
                  </a:r>
                  <a:endParaRPr/>
                </a:p>
              </p:txBody>
            </p:sp>
            <p:sp>
              <p:nvSpPr>
                <p:cNvPr id="373" name="Google Shape;373;p13"/>
                <p:cNvSpPr/>
                <p:nvPr/>
              </p:nvSpPr>
              <p:spPr>
                <a:xfrm>
                  <a:off x="1281172" y="2440573"/>
                  <a:ext cx="5361675" cy="1569660"/>
                </a:xfrm>
                <a:prstGeom prst="rect">
                  <a:avLst/>
                </a:prstGeom>
                <a:noFill/>
                <a:ln>
                  <a:noFill/>
                </a:ln>
              </p:spPr>
              <p:txBody>
                <a:bodyPr anchorCtr="0" anchor="t" bIns="45700" lIns="91425" spcFirstLastPara="1" rIns="91425" wrap="square" tIns="45700">
                  <a:spAutoFit/>
                </a:bodyPr>
                <a:lstStyle/>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Storied Data created an interactive one-pager that consolidated all the information from the Excel into one compressed view.  </a:t>
                  </a:r>
                  <a:endParaRPr/>
                </a:p>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The insights engine in the one-pager allowed decision=makers to analyze and visualize the data themselves.</a:t>
                  </a:r>
                  <a:endParaRPr/>
                </a:p>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By turning the report into a finished data product, they put the decision makers in control and freed resources in the banks.</a:t>
                  </a:r>
                  <a:endParaRPr/>
                </a:p>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The report generation is completely automated and decision makers can access as an email attachment or in the web portal.</a:t>
                  </a:r>
                  <a:endParaRPr/>
                </a:p>
              </p:txBody>
            </p:sp>
          </p:grpSp>
        </p:grpSp>
        <p:pic>
          <p:nvPicPr>
            <p:cNvPr id="374" name="Google Shape;374;p13"/>
            <p:cNvPicPr preferRelativeResize="0"/>
            <p:nvPr/>
          </p:nvPicPr>
          <p:blipFill rotWithShape="1">
            <a:blip r:embed="rId6">
              <a:alphaModFix/>
            </a:blip>
            <a:srcRect b="0" l="0" r="0" t="0"/>
            <a:stretch/>
          </p:blipFill>
          <p:spPr>
            <a:xfrm>
              <a:off x="592096" y="4577177"/>
              <a:ext cx="412832" cy="412832"/>
            </a:xfrm>
            <a:prstGeom prst="rect">
              <a:avLst/>
            </a:prstGeom>
            <a:noFill/>
            <a:ln>
              <a:noFill/>
            </a:ln>
          </p:spPr>
        </p:pic>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14"/>
          <p:cNvSpPr/>
          <p:nvPr/>
        </p:nvSpPr>
        <p:spPr>
          <a:xfrm>
            <a:off x="0" y="1632662"/>
            <a:ext cx="3644900" cy="3238500"/>
          </a:xfrm>
          <a:prstGeom prst="rect">
            <a:avLst/>
          </a:prstGeom>
          <a:solidFill>
            <a:srgbClr val="0158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grpSp>
        <p:nvGrpSpPr>
          <p:cNvPr id="381" name="Google Shape;381;p14"/>
          <p:cNvGrpSpPr/>
          <p:nvPr/>
        </p:nvGrpSpPr>
        <p:grpSpPr>
          <a:xfrm>
            <a:off x="1142832" y="555067"/>
            <a:ext cx="4045362" cy="5435598"/>
            <a:chOff x="1142832" y="555067"/>
            <a:chExt cx="4045362" cy="5435598"/>
          </a:xfrm>
        </p:grpSpPr>
        <p:pic>
          <p:nvPicPr>
            <p:cNvPr id="382" name="Google Shape;382;p14"/>
            <p:cNvPicPr preferRelativeResize="0"/>
            <p:nvPr/>
          </p:nvPicPr>
          <p:blipFill rotWithShape="1">
            <a:blip r:embed="rId3">
              <a:alphaModFix/>
            </a:blip>
            <a:srcRect b="6666" l="18889" r="15369" t="4999"/>
            <a:stretch/>
          </p:blipFill>
          <p:spPr>
            <a:xfrm>
              <a:off x="1142832" y="555067"/>
              <a:ext cx="4045362" cy="5435598"/>
            </a:xfrm>
            <a:prstGeom prst="rect">
              <a:avLst/>
            </a:prstGeom>
            <a:noFill/>
            <a:ln>
              <a:noFill/>
            </a:ln>
          </p:spPr>
        </p:pic>
        <p:pic>
          <p:nvPicPr>
            <p:cNvPr id="383" name="Google Shape;383;p14"/>
            <p:cNvPicPr preferRelativeResize="0"/>
            <p:nvPr/>
          </p:nvPicPr>
          <p:blipFill rotWithShape="1">
            <a:blip r:embed="rId4">
              <a:alphaModFix/>
            </a:blip>
            <a:srcRect b="0" l="0" r="0" t="0"/>
            <a:stretch/>
          </p:blipFill>
          <p:spPr>
            <a:xfrm>
              <a:off x="1281281" y="884562"/>
              <a:ext cx="3774813" cy="4736309"/>
            </a:xfrm>
            <a:prstGeom prst="rect">
              <a:avLst/>
            </a:prstGeom>
            <a:noFill/>
            <a:ln>
              <a:noFill/>
            </a:ln>
          </p:spPr>
        </p:pic>
      </p:grpSp>
      <p:grpSp>
        <p:nvGrpSpPr>
          <p:cNvPr id="384" name="Google Shape;384;p14"/>
          <p:cNvGrpSpPr/>
          <p:nvPr/>
        </p:nvGrpSpPr>
        <p:grpSpPr>
          <a:xfrm>
            <a:off x="5619828" y="929875"/>
            <a:ext cx="6361570" cy="5273021"/>
            <a:chOff x="5619828" y="939302"/>
            <a:chExt cx="6361570" cy="5273021"/>
          </a:xfrm>
        </p:grpSpPr>
        <p:sp>
          <p:nvSpPr>
            <p:cNvPr id="385" name="Google Shape;385;p14"/>
            <p:cNvSpPr/>
            <p:nvPr/>
          </p:nvSpPr>
          <p:spPr>
            <a:xfrm>
              <a:off x="5653646" y="4410847"/>
              <a:ext cx="635000" cy="635000"/>
            </a:xfrm>
            <a:prstGeom prst="ellipse">
              <a:avLst/>
            </a:prstGeom>
            <a:solidFill>
              <a:schemeClr val="lt1"/>
            </a:solidFill>
            <a:ln cap="flat" cmpd="sng" w="12700">
              <a:solidFill>
                <a:srgbClr val="F3BA28"/>
              </a:solidFill>
              <a:prstDash val="solid"/>
              <a:miter lim="800000"/>
              <a:headEnd len="sm" w="sm" type="none"/>
              <a:tailEnd len="sm" w="sm" type="none"/>
            </a:ln>
            <a:effectLst>
              <a:outerShdw blurRad="101600" rotWithShape="0" algn="ctr">
                <a:srgbClr val="000000">
                  <a:alpha val="2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grpSp>
          <p:nvGrpSpPr>
            <p:cNvPr id="386" name="Google Shape;386;p14"/>
            <p:cNvGrpSpPr/>
            <p:nvPr/>
          </p:nvGrpSpPr>
          <p:grpSpPr>
            <a:xfrm>
              <a:off x="6453805" y="4381737"/>
              <a:ext cx="5334782" cy="1830586"/>
              <a:chOff x="1281171" y="2179647"/>
              <a:chExt cx="5334782" cy="1830586"/>
            </a:xfrm>
          </p:grpSpPr>
          <p:sp>
            <p:nvSpPr>
              <p:cNvPr id="387" name="Google Shape;387;p14"/>
              <p:cNvSpPr/>
              <p:nvPr/>
            </p:nvSpPr>
            <p:spPr>
              <a:xfrm>
                <a:off x="1281171" y="2179647"/>
                <a:ext cx="1128835"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rgbClr val="01587A"/>
                    </a:solidFill>
                    <a:latin typeface="Montserrat"/>
                    <a:ea typeface="Montserrat"/>
                    <a:cs typeface="Montserrat"/>
                    <a:sym typeface="Montserrat"/>
                  </a:rPr>
                  <a:t>SOLUTION</a:t>
                </a:r>
                <a:endParaRPr/>
              </a:p>
            </p:txBody>
          </p:sp>
          <p:sp>
            <p:nvSpPr>
              <p:cNvPr id="388" name="Google Shape;388;p14"/>
              <p:cNvSpPr/>
              <p:nvPr/>
            </p:nvSpPr>
            <p:spPr>
              <a:xfrm>
                <a:off x="1281172" y="2440573"/>
                <a:ext cx="5334781" cy="1569660"/>
              </a:xfrm>
              <a:prstGeom prst="rect">
                <a:avLst/>
              </a:prstGeom>
              <a:noFill/>
              <a:ln>
                <a:noFill/>
              </a:ln>
            </p:spPr>
            <p:txBody>
              <a:bodyPr anchorCtr="0" anchor="t" bIns="45700" lIns="91425" spcFirstLastPara="1" rIns="91425" wrap="square" tIns="45700">
                <a:spAutoFit/>
              </a:bodyPr>
              <a:lstStyle/>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With Storied Data just one person by herself was able to build the customer-facing dashboards in less than two weeks.</a:t>
                </a:r>
                <a:endParaRPr/>
              </a:p>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The freestanding dashboards eliminated the need of any servers to support high traffic, saving significant hardware costs.</a:t>
                </a:r>
                <a:endParaRPr/>
              </a:p>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The updates of the dashboards are completely automated, freeing analysts and business users time to create more content.</a:t>
                </a:r>
                <a:endParaRPr/>
              </a:p>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Modifications due to frequent data changes take less than a day to implement and incorporate into the web site and mobile app.</a:t>
                </a:r>
                <a:endParaRPr/>
              </a:p>
            </p:txBody>
          </p:sp>
        </p:grpSp>
        <p:grpSp>
          <p:nvGrpSpPr>
            <p:cNvPr id="389" name="Google Shape;389;p14"/>
            <p:cNvGrpSpPr/>
            <p:nvPr/>
          </p:nvGrpSpPr>
          <p:grpSpPr>
            <a:xfrm>
              <a:off x="5653646" y="2825987"/>
              <a:ext cx="6327752" cy="1461255"/>
              <a:chOff x="481012" y="2135708"/>
              <a:chExt cx="6327752" cy="1461255"/>
            </a:xfrm>
          </p:grpSpPr>
          <p:sp>
            <p:nvSpPr>
              <p:cNvPr id="390" name="Google Shape;390;p14"/>
              <p:cNvSpPr/>
              <p:nvPr/>
            </p:nvSpPr>
            <p:spPr>
              <a:xfrm>
                <a:off x="481012" y="2164818"/>
                <a:ext cx="635000" cy="635000"/>
              </a:xfrm>
              <a:prstGeom prst="ellipse">
                <a:avLst/>
              </a:prstGeom>
              <a:solidFill>
                <a:schemeClr val="lt1"/>
              </a:solidFill>
              <a:ln cap="flat" cmpd="sng" w="12700">
                <a:solidFill>
                  <a:srgbClr val="F3BA28"/>
                </a:solidFill>
                <a:prstDash val="solid"/>
                <a:miter lim="800000"/>
                <a:headEnd len="sm" w="sm" type="none"/>
                <a:tailEnd len="sm" w="sm" type="none"/>
              </a:ln>
              <a:effectLst>
                <a:outerShdw blurRad="101600" rotWithShape="0" algn="ctr">
                  <a:srgbClr val="000000">
                    <a:alpha val="2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grpSp>
            <p:nvGrpSpPr>
              <p:cNvPr id="391" name="Google Shape;391;p14"/>
              <p:cNvGrpSpPr/>
              <p:nvPr/>
            </p:nvGrpSpPr>
            <p:grpSpPr>
              <a:xfrm>
                <a:off x="1281171" y="2135708"/>
                <a:ext cx="5527593" cy="1461255"/>
                <a:chOff x="1281171" y="2179647"/>
                <a:chExt cx="5527593" cy="1461255"/>
              </a:xfrm>
            </p:grpSpPr>
            <p:sp>
              <p:nvSpPr>
                <p:cNvPr id="392" name="Google Shape;392;p14"/>
                <p:cNvSpPr/>
                <p:nvPr/>
              </p:nvSpPr>
              <p:spPr>
                <a:xfrm>
                  <a:off x="1281171" y="2179647"/>
                  <a:ext cx="13260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rgbClr val="01587A"/>
                      </a:solidFill>
                      <a:latin typeface="Montserrat"/>
                      <a:ea typeface="Montserrat"/>
                      <a:cs typeface="Montserrat"/>
                      <a:sym typeface="Montserrat"/>
                    </a:rPr>
                    <a:t>CHALLENGE</a:t>
                  </a:r>
                  <a:endParaRPr/>
                </a:p>
              </p:txBody>
            </p:sp>
            <p:sp>
              <p:nvSpPr>
                <p:cNvPr id="393" name="Google Shape;393;p14"/>
                <p:cNvSpPr/>
                <p:nvPr/>
              </p:nvSpPr>
              <p:spPr>
                <a:xfrm>
                  <a:off x="1281172" y="2440573"/>
                  <a:ext cx="5527592" cy="1200329"/>
                </a:xfrm>
                <a:prstGeom prst="rect">
                  <a:avLst/>
                </a:prstGeom>
                <a:noFill/>
                <a:ln>
                  <a:noFill/>
                </a:ln>
              </p:spPr>
              <p:txBody>
                <a:bodyPr anchorCtr="0" anchor="t" bIns="45700" lIns="91425" spcFirstLastPara="1" rIns="91425" wrap="square" tIns="45700">
                  <a:spAutoFit/>
                </a:bodyPr>
                <a:lstStyle/>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Developing a customer facing interactive dashboard proved time consuming and costly as developers estimated a 9 months cycle.</a:t>
                  </a:r>
                  <a:endParaRPr/>
                </a:p>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Full scale development was required to build backend data store, business logic, and front end. </a:t>
                  </a:r>
                  <a:endParaRPr/>
                </a:p>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The small data volumes, the frequently changing data, and the need of just a few dashboards, could not justify the cost.</a:t>
                  </a:r>
                  <a:endParaRPr/>
                </a:p>
              </p:txBody>
            </p:sp>
          </p:grpSp>
        </p:grpSp>
        <p:grpSp>
          <p:nvGrpSpPr>
            <p:cNvPr id="394" name="Google Shape;394;p14"/>
            <p:cNvGrpSpPr/>
            <p:nvPr/>
          </p:nvGrpSpPr>
          <p:grpSpPr>
            <a:xfrm>
              <a:off x="5619828" y="939302"/>
              <a:ext cx="3900690" cy="1688466"/>
              <a:chOff x="5619828" y="1061853"/>
              <a:chExt cx="3900690" cy="1688466"/>
            </a:xfrm>
          </p:grpSpPr>
          <p:grpSp>
            <p:nvGrpSpPr>
              <p:cNvPr id="395" name="Google Shape;395;p14"/>
              <p:cNvGrpSpPr/>
              <p:nvPr/>
            </p:nvGrpSpPr>
            <p:grpSpPr>
              <a:xfrm>
                <a:off x="5619828" y="1061853"/>
                <a:ext cx="3900690" cy="1679039"/>
                <a:chOff x="612294" y="901700"/>
                <a:chExt cx="3900690" cy="1679039"/>
              </a:xfrm>
            </p:grpSpPr>
            <p:sp>
              <p:nvSpPr>
                <p:cNvPr id="396" name="Google Shape;396;p14"/>
                <p:cNvSpPr/>
                <p:nvPr/>
              </p:nvSpPr>
              <p:spPr>
                <a:xfrm>
                  <a:off x="612294" y="901700"/>
                  <a:ext cx="2066591"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91C4A"/>
                      </a:solidFill>
                      <a:latin typeface="Karla"/>
                      <a:ea typeface="Karla"/>
                      <a:cs typeface="Karla"/>
                      <a:sym typeface="Karla"/>
                    </a:rPr>
                    <a:t>USE CASE 3</a:t>
                  </a:r>
                  <a:endParaRPr/>
                </a:p>
              </p:txBody>
            </p:sp>
            <p:sp>
              <p:nvSpPr>
                <p:cNvPr id="397" name="Google Shape;397;p14"/>
                <p:cNvSpPr/>
                <p:nvPr/>
              </p:nvSpPr>
              <p:spPr>
                <a:xfrm>
                  <a:off x="612295" y="1257300"/>
                  <a:ext cx="3900689"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5CB3C1"/>
                      </a:solidFill>
                      <a:latin typeface="Karla"/>
                      <a:ea typeface="Karla"/>
                      <a:cs typeface="Karla"/>
                      <a:sym typeface="Karla"/>
                    </a:rPr>
                    <a:t>FRONTEND DEVELOPMENT</a:t>
                  </a:r>
                  <a:endParaRPr/>
                </a:p>
              </p:txBody>
            </p:sp>
          </p:grpSp>
          <p:cxnSp>
            <p:nvCxnSpPr>
              <p:cNvPr id="398" name="Google Shape;398;p14"/>
              <p:cNvCxnSpPr/>
              <p:nvPr/>
            </p:nvCxnSpPr>
            <p:spPr>
              <a:xfrm>
                <a:off x="5731433" y="2750319"/>
                <a:ext cx="2063022" cy="0"/>
              </a:xfrm>
              <a:prstGeom prst="straightConnector1">
                <a:avLst/>
              </a:prstGeom>
              <a:noFill/>
              <a:ln cap="flat" cmpd="sng" w="25400">
                <a:solidFill>
                  <a:srgbClr val="5CB3C1"/>
                </a:solidFill>
                <a:prstDash val="solid"/>
                <a:miter lim="800000"/>
                <a:headEnd len="sm" w="sm" type="none"/>
                <a:tailEnd len="sm" w="sm" type="none"/>
              </a:ln>
            </p:spPr>
          </p:cxnSp>
        </p:grpSp>
      </p:grpSp>
      <p:pic>
        <p:nvPicPr>
          <p:cNvPr id="399" name="Google Shape;399;p14"/>
          <p:cNvPicPr preferRelativeResize="0"/>
          <p:nvPr/>
        </p:nvPicPr>
        <p:blipFill rotWithShape="1">
          <a:blip r:embed="rId5">
            <a:alphaModFix/>
          </a:blip>
          <a:srcRect b="0" l="0" r="0" t="0"/>
          <a:stretch/>
        </p:blipFill>
        <p:spPr>
          <a:xfrm>
            <a:off x="5799587" y="3009577"/>
            <a:ext cx="326040" cy="326040"/>
          </a:xfrm>
          <a:prstGeom prst="rect">
            <a:avLst/>
          </a:prstGeom>
          <a:noFill/>
          <a:ln>
            <a:noFill/>
          </a:ln>
        </p:spPr>
      </p:pic>
      <p:pic>
        <p:nvPicPr>
          <p:cNvPr id="400" name="Google Shape;400;p14"/>
          <p:cNvPicPr preferRelativeResize="0"/>
          <p:nvPr/>
        </p:nvPicPr>
        <p:blipFill rotWithShape="1">
          <a:blip r:embed="rId6">
            <a:alphaModFix/>
          </a:blip>
          <a:srcRect b="0" l="0" r="0" t="0"/>
          <a:stretch/>
        </p:blipFill>
        <p:spPr>
          <a:xfrm>
            <a:off x="5770511" y="4509575"/>
            <a:ext cx="412832" cy="41283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pic>
        <p:nvPicPr>
          <p:cNvPr id="406" name="Google Shape;406;p15"/>
          <p:cNvPicPr preferRelativeResize="0"/>
          <p:nvPr>
            <p:ph idx="2" type="pic"/>
          </p:nvPr>
        </p:nvPicPr>
        <p:blipFill rotWithShape="1">
          <a:blip r:embed="rId3">
            <a:alphaModFix/>
          </a:blip>
          <a:srcRect b="0" l="0" r="0" t="0"/>
          <a:stretch/>
        </p:blipFill>
        <p:spPr>
          <a:xfrm>
            <a:off x="0" y="1"/>
            <a:ext cx="6096000" cy="5961528"/>
          </a:xfrm>
          <a:prstGeom prst="rect">
            <a:avLst/>
          </a:prstGeom>
          <a:noFill/>
          <a:ln>
            <a:noFill/>
          </a:ln>
        </p:spPr>
      </p:pic>
      <p:sp>
        <p:nvSpPr>
          <p:cNvPr id="407" name="Google Shape;407;p15"/>
          <p:cNvSpPr/>
          <p:nvPr/>
        </p:nvSpPr>
        <p:spPr>
          <a:xfrm>
            <a:off x="0" y="6140"/>
            <a:ext cx="6096000" cy="5961529"/>
          </a:xfrm>
          <a:prstGeom prst="rect">
            <a:avLst/>
          </a:prstGeom>
          <a:solidFill>
            <a:srgbClr val="01587A">
              <a:alpha val="91764"/>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408" name="Google Shape;408;p15"/>
          <p:cNvSpPr/>
          <p:nvPr/>
        </p:nvSpPr>
        <p:spPr>
          <a:xfrm>
            <a:off x="6096000" y="0"/>
            <a:ext cx="6096000" cy="5961529"/>
          </a:xfrm>
          <a:prstGeom prst="rect">
            <a:avLst/>
          </a:prstGeom>
          <a:solidFill>
            <a:srgbClr val="E1E8E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pic>
        <p:nvPicPr>
          <p:cNvPr id="409" name="Google Shape;409;p15"/>
          <p:cNvPicPr preferRelativeResize="0"/>
          <p:nvPr>
            <p:ph idx="3" type="pic"/>
          </p:nvPr>
        </p:nvPicPr>
        <p:blipFill rotWithShape="1">
          <a:blip r:embed="rId4">
            <a:alphaModFix/>
          </a:blip>
          <a:srcRect b="0" l="826" r="826" t="0"/>
          <a:stretch/>
        </p:blipFill>
        <p:spPr>
          <a:xfrm>
            <a:off x="7007257" y="847653"/>
            <a:ext cx="1489436" cy="1489436"/>
          </a:xfrm>
          <a:prstGeom prst="rect">
            <a:avLst/>
          </a:prstGeom>
          <a:noFill/>
          <a:ln cap="flat" cmpd="sng" w="28575">
            <a:solidFill>
              <a:srgbClr val="0C1C50"/>
            </a:solidFill>
            <a:prstDash val="solid"/>
            <a:round/>
            <a:headEnd len="sm" w="sm" type="none"/>
            <a:tailEnd len="sm" w="sm" type="none"/>
          </a:ln>
        </p:spPr>
      </p:pic>
      <p:pic>
        <p:nvPicPr>
          <p:cNvPr id="410" name="Google Shape;410;p15"/>
          <p:cNvPicPr preferRelativeResize="0"/>
          <p:nvPr>
            <p:ph idx="4" type="pic"/>
          </p:nvPr>
        </p:nvPicPr>
        <p:blipFill rotWithShape="1">
          <a:blip r:embed="rId5">
            <a:alphaModFix/>
          </a:blip>
          <a:srcRect b="0" l="0" r="0" t="0"/>
          <a:stretch/>
        </p:blipFill>
        <p:spPr>
          <a:xfrm>
            <a:off x="9791308" y="847653"/>
            <a:ext cx="1489436" cy="1489436"/>
          </a:xfrm>
          <a:prstGeom prst="rect">
            <a:avLst/>
          </a:prstGeom>
          <a:noFill/>
          <a:ln cap="flat" cmpd="sng" w="28575">
            <a:solidFill>
              <a:srgbClr val="0C1C50"/>
            </a:solidFill>
            <a:prstDash val="solid"/>
            <a:round/>
            <a:headEnd len="sm" w="sm" type="none"/>
            <a:tailEnd len="sm" w="sm" type="none"/>
          </a:ln>
        </p:spPr>
      </p:pic>
      <p:grpSp>
        <p:nvGrpSpPr>
          <p:cNvPr id="411" name="Google Shape;411;p15"/>
          <p:cNvGrpSpPr/>
          <p:nvPr/>
        </p:nvGrpSpPr>
        <p:grpSpPr>
          <a:xfrm>
            <a:off x="625310" y="351055"/>
            <a:ext cx="4510530" cy="5259419"/>
            <a:chOff x="276519" y="372062"/>
            <a:chExt cx="4510530" cy="5259419"/>
          </a:xfrm>
        </p:grpSpPr>
        <p:grpSp>
          <p:nvGrpSpPr>
            <p:cNvPr id="412" name="Google Shape;412;p15"/>
            <p:cNvGrpSpPr/>
            <p:nvPr/>
          </p:nvGrpSpPr>
          <p:grpSpPr>
            <a:xfrm>
              <a:off x="276519" y="372062"/>
              <a:ext cx="4370895" cy="1833351"/>
              <a:chOff x="276519" y="390916"/>
              <a:chExt cx="4370895" cy="1833351"/>
            </a:xfrm>
          </p:grpSpPr>
          <p:sp>
            <p:nvSpPr>
              <p:cNvPr id="413" name="Google Shape;413;p15"/>
              <p:cNvSpPr/>
              <p:nvPr/>
            </p:nvSpPr>
            <p:spPr>
              <a:xfrm>
                <a:off x="276519" y="390916"/>
                <a:ext cx="4370895" cy="181588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lt1"/>
                    </a:solidFill>
                    <a:latin typeface="Karla"/>
                    <a:ea typeface="Karla"/>
                    <a:cs typeface="Karla"/>
                    <a:sym typeface="Karla"/>
                  </a:rPr>
                  <a:t>WE ARE CREATING </a:t>
                </a:r>
                <a:r>
                  <a:rPr b="1" lang="en-US" sz="2800">
                    <a:solidFill>
                      <a:srgbClr val="F3BA28"/>
                    </a:solidFill>
                    <a:latin typeface="Karla"/>
                    <a:ea typeface="Karla"/>
                    <a:cs typeface="Karla"/>
                    <a:sym typeface="Karla"/>
                  </a:rPr>
                  <a:t>”WORD” </a:t>
                </a:r>
                <a:r>
                  <a:rPr b="1" lang="en-US" sz="2800">
                    <a:solidFill>
                      <a:schemeClr val="lt1"/>
                    </a:solidFill>
                    <a:latin typeface="Karla"/>
                    <a:ea typeface="Karla"/>
                    <a:cs typeface="Karla"/>
                    <a:sym typeface="Karla"/>
                  </a:rPr>
                  <a:t>FOR THE WEB TO DEMOCRATIZE WEB CONTENT CREATION</a:t>
                </a:r>
                <a:endParaRPr/>
              </a:p>
            </p:txBody>
          </p:sp>
          <p:cxnSp>
            <p:nvCxnSpPr>
              <p:cNvPr id="414" name="Google Shape;414;p15"/>
              <p:cNvCxnSpPr/>
              <p:nvPr/>
            </p:nvCxnSpPr>
            <p:spPr>
              <a:xfrm>
                <a:off x="377009" y="2224267"/>
                <a:ext cx="3082628" cy="0"/>
              </a:xfrm>
              <a:prstGeom prst="straightConnector1">
                <a:avLst/>
              </a:prstGeom>
              <a:noFill/>
              <a:ln cap="flat" cmpd="sng" w="25400">
                <a:solidFill>
                  <a:srgbClr val="5CB3C1"/>
                </a:solidFill>
                <a:prstDash val="solid"/>
                <a:miter lim="800000"/>
                <a:headEnd len="sm" w="sm" type="none"/>
                <a:tailEnd len="sm" w="sm" type="none"/>
              </a:ln>
            </p:spPr>
          </p:cxnSp>
        </p:grpSp>
        <p:grpSp>
          <p:nvGrpSpPr>
            <p:cNvPr id="415" name="Google Shape;415;p15"/>
            <p:cNvGrpSpPr/>
            <p:nvPr/>
          </p:nvGrpSpPr>
          <p:grpSpPr>
            <a:xfrm>
              <a:off x="377009" y="2500521"/>
              <a:ext cx="4410040" cy="3130960"/>
              <a:chOff x="23450055" y="8991598"/>
              <a:chExt cx="17494746" cy="12420604"/>
            </a:xfrm>
          </p:grpSpPr>
          <p:pic>
            <p:nvPicPr>
              <p:cNvPr descr="Data-Driven Business Models for the Digital Economy" id="416" name="Google Shape;416;p15"/>
              <p:cNvPicPr preferRelativeResize="0"/>
              <p:nvPr/>
            </p:nvPicPr>
            <p:blipFill rotWithShape="1">
              <a:blip r:embed="rId6">
                <a:alphaModFix/>
              </a:blip>
              <a:srcRect b="0" l="0" r="0" t="0"/>
              <a:stretch/>
            </p:blipFill>
            <p:spPr>
              <a:xfrm>
                <a:off x="32664401" y="8991600"/>
                <a:ext cx="8280400" cy="12420600"/>
              </a:xfrm>
              <a:prstGeom prst="roundRect">
                <a:avLst>
                  <a:gd fmla="val 7832" name="adj"/>
                </a:avLst>
              </a:prstGeom>
              <a:noFill/>
              <a:ln cap="flat" cmpd="sng" w="50800">
                <a:solidFill>
                  <a:srgbClr val="F3BA28"/>
                </a:solidFill>
                <a:prstDash val="solid"/>
                <a:round/>
                <a:headEnd len="sm" w="sm" type="none"/>
                <a:tailEnd len="sm" w="sm" type="none"/>
              </a:ln>
            </p:spPr>
          </p:pic>
          <p:pic>
            <p:nvPicPr>
              <p:cNvPr id="417" name="Google Shape;417;p15"/>
              <p:cNvPicPr preferRelativeResize="0"/>
              <p:nvPr/>
            </p:nvPicPr>
            <p:blipFill rotWithShape="1">
              <a:blip r:embed="rId7">
                <a:alphaModFix/>
              </a:blip>
              <a:srcRect b="0" l="0" r="0" t="0"/>
              <a:stretch/>
            </p:blipFill>
            <p:spPr>
              <a:xfrm>
                <a:off x="23450055" y="8991598"/>
                <a:ext cx="8277731" cy="12420604"/>
              </a:xfrm>
              <a:prstGeom prst="roundRect">
                <a:avLst>
                  <a:gd fmla="val 8198" name="adj"/>
                </a:avLst>
              </a:prstGeom>
              <a:noFill/>
              <a:ln cap="flat" cmpd="sng" w="50800">
                <a:solidFill>
                  <a:srgbClr val="F3BA28"/>
                </a:solidFill>
                <a:prstDash val="solid"/>
                <a:round/>
                <a:headEnd len="sm" w="sm" type="none"/>
                <a:tailEnd len="sm" w="sm" type="none"/>
              </a:ln>
            </p:spPr>
          </p:pic>
        </p:grpSp>
      </p:grpSp>
      <p:sp>
        <p:nvSpPr>
          <p:cNvPr id="418" name="Google Shape;418;p15"/>
          <p:cNvSpPr/>
          <p:nvPr/>
        </p:nvSpPr>
        <p:spPr>
          <a:xfrm>
            <a:off x="6631315" y="2500312"/>
            <a:ext cx="2241319"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F3BA28"/>
                </a:solidFill>
                <a:latin typeface="Montserrat"/>
                <a:ea typeface="Montserrat"/>
                <a:cs typeface="Montserrat"/>
                <a:sym typeface="Montserrat"/>
              </a:rPr>
              <a:t> RADO KOTOROV, PHD</a:t>
            </a:r>
            <a:endParaRPr/>
          </a:p>
        </p:txBody>
      </p:sp>
      <p:sp>
        <p:nvSpPr>
          <p:cNvPr id="419" name="Google Shape;419;p15"/>
          <p:cNvSpPr/>
          <p:nvPr/>
        </p:nvSpPr>
        <p:spPr>
          <a:xfrm>
            <a:off x="9719938" y="2500312"/>
            <a:ext cx="1632178"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F3BA28"/>
                </a:solidFill>
                <a:latin typeface="Montserrat"/>
                <a:ea typeface="Montserrat"/>
                <a:cs typeface="Montserrat"/>
                <a:sym typeface="Montserrat"/>
              </a:rPr>
              <a:t> YOSHIKO AKAI</a:t>
            </a:r>
            <a:endParaRPr/>
          </a:p>
        </p:txBody>
      </p:sp>
      <p:sp>
        <p:nvSpPr>
          <p:cNvPr id="420" name="Google Shape;420;p15"/>
          <p:cNvSpPr/>
          <p:nvPr/>
        </p:nvSpPr>
        <p:spPr>
          <a:xfrm>
            <a:off x="6949212" y="2739033"/>
            <a:ext cx="1612941"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200">
                <a:solidFill>
                  <a:srgbClr val="0C1C50"/>
                </a:solidFill>
                <a:latin typeface="Montserrat"/>
                <a:ea typeface="Montserrat"/>
                <a:cs typeface="Montserrat"/>
                <a:sym typeface="Montserrat"/>
              </a:rPr>
              <a:t>Co-Founder &amp; CEO</a:t>
            </a:r>
            <a:endParaRPr/>
          </a:p>
        </p:txBody>
      </p:sp>
      <p:sp>
        <p:nvSpPr>
          <p:cNvPr id="421" name="Google Shape;421;p15"/>
          <p:cNvSpPr/>
          <p:nvPr/>
        </p:nvSpPr>
        <p:spPr>
          <a:xfrm>
            <a:off x="9696190" y="2739033"/>
            <a:ext cx="1672254"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200">
                <a:solidFill>
                  <a:srgbClr val="0C1C50"/>
                </a:solidFill>
                <a:latin typeface="Montserrat"/>
                <a:ea typeface="Montserrat"/>
                <a:cs typeface="Montserrat"/>
                <a:sym typeface="Montserrat"/>
              </a:rPr>
              <a:t>Co-Founder &amp; CTO</a:t>
            </a:r>
            <a:endParaRPr/>
          </a:p>
        </p:txBody>
      </p:sp>
      <p:sp>
        <p:nvSpPr>
          <p:cNvPr id="422" name="Google Shape;422;p15"/>
          <p:cNvSpPr/>
          <p:nvPr/>
        </p:nvSpPr>
        <p:spPr>
          <a:xfrm>
            <a:off x="6424562" y="3016032"/>
            <a:ext cx="2654824" cy="249299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Montserrat"/>
                <a:ea typeface="Montserrat"/>
                <a:cs typeface="Montserrat"/>
                <a:sym typeface="Montserrat"/>
              </a:rPr>
              <a:t>Former CIO at Information Builders Inc., a BI and Data Management company with offices in 45 countries (investor Goldman Sachs).</a:t>
            </a:r>
            <a:endParaRPr/>
          </a:p>
          <a:p>
            <a:pPr indent="0" lvl="0" marL="0" marR="0" rtl="0" algn="ctr">
              <a:spcBef>
                <a:spcPts val="0"/>
              </a:spcBef>
              <a:spcAft>
                <a:spcPts val="0"/>
              </a:spcAft>
              <a:buNone/>
            </a:pPr>
            <a:r>
              <a:t/>
            </a:r>
            <a:endParaRPr sz="1200">
              <a:solidFill>
                <a:schemeClr val="dk1"/>
              </a:solidFill>
              <a:latin typeface="Montserrat"/>
              <a:ea typeface="Montserrat"/>
              <a:cs typeface="Montserrat"/>
              <a:sym typeface="Montserrat"/>
            </a:endParaRPr>
          </a:p>
          <a:p>
            <a:pPr indent="0" lvl="0" marL="0" marR="0" rtl="0" algn="ctr">
              <a:spcBef>
                <a:spcPts val="0"/>
              </a:spcBef>
              <a:spcAft>
                <a:spcPts val="0"/>
              </a:spcAft>
              <a:buNone/>
            </a:pPr>
            <a:r>
              <a:rPr b="1" lang="en-US" sz="1200">
                <a:solidFill>
                  <a:srgbClr val="5CB3C1"/>
                </a:solidFill>
                <a:latin typeface="Montserrat"/>
                <a:ea typeface="Montserrat"/>
                <a:cs typeface="Montserrat"/>
                <a:sym typeface="Montserrat"/>
              </a:rPr>
              <a:t>Built solutions for:</a:t>
            </a:r>
            <a:endParaRPr/>
          </a:p>
          <a:p>
            <a:pPr indent="0" lvl="0" marL="0" marR="0" rtl="0" algn="ctr">
              <a:spcBef>
                <a:spcPts val="0"/>
              </a:spcBef>
              <a:spcAft>
                <a:spcPts val="0"/>
              </a:spcAft>
              <a:buNone/>
            </a:pPr>
            <a:r>
              <a:rPr lang="en-US" sz="1200">
                <a:solidFill>
                  <a:schemeClr val="dk1"/>
                </a:solidFill>
                <a:latin typeface="Montserrat"/>
                <a:ea typeface="Montserrat"/>
                <a:cs typeface="Montserrat"/>
                <a:sym typeface="Montserrat"/>
              </a:rPr>
              <a:t> USBank (20 million users), AMEX, E*TRADE, RBC, Robo Bank, Federal Reserve, Ford, GM, AIR Canada, Target, and many other global 500 companies.</a:t>
            </a:r>
            <a:endParaRPr/>
          </a:p>
        </p:txBody>
      </p:sp>
      <p:sp>
        <p:nvSpPr>
          <p:cNvPr id="423" name="Google Shape;423;p15"/>
          <p:cNvSpPr/>
          <p:nvPr/>
        </p:nvSpPr>
        <p:spPr>
          <a:xfrm>
            <a:off x="9213024" y="3016032"/>
            <a:ext cx="2654824" cy="249299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Montserrat"/>
                <a:ea typeface="Montserrat"/>
                <a:cs typeface="Montserrat"/>
                <a:sym typeface="Montserrat"/>
              </a:rPr>
              <a:t>Former Head of Analytics for Teradata (Japan) and Head of Product Management at IBI managing large scale ML, DL, BI &amp; data integrations projects. </a:t>
            </a:r>
            <a:endParaRPr/>
          </a:p>
          <a:p>
            <a:pPr indent="0" lvl="0" marL="0" marR="0" rtl="0" algn="ctr">
              <a:spcBef>
                <a:spcPts val="0"/>
              </a:spcBef>
              <a:spcAft>
                <a:spcPts val="0"/>
              </a:spcAft>
              <a:buNone/>
            </a:pPr>
            <a:r>
              <a:t/>
            </a:r>
            <a:endParaRPr sz="1200">
              <a:solidFill>
                <a:schemeClr val="dk1"/>
              </a:solidFill>
              <a:latin typeface="Montserrat"/>
              <a:ea typeface="Montserrat"/>
              <a:cs typeface="Montserrat"/>
              <a:sym typeface="Montserrat"/>
            </a:endParaRPr>
          </a:p>
          <a:p>
            <a:pPr indent="0" lvl="0" marL="0" marR="0" rtl="0" algn="ctr">
              <a:spcBef>
                <a:spcPts val="0"/>
              </a:spcBef>
              <a:spcAft>
                <a:spcPts val="0"/>
              </a:spcAft>
              <a:buNone/>
            </a:pPr>
            <a:r>
              <a:rPr b="1" lang="en-US" sz="1200">
                <a:solidFill>
                  <a:srgbClr val="5CB3C1"/>
                </a:solidFill>
                <a:latin typeface="Montserrat"/>
                <a:ea typeface="Montserrat"/>
                <a:cs typeface="Montserrat"/>
                <a:sym typeface="Montserrat"/>
              </a:rPr>
              <a:t>Built solutions for:</a:t>
            </a:r>
            <a:endParaRPr/>
          </a:p>
          <a:p>
            <a:pPr indent="0" lvl="0" marL="0" marR="0" rtl="0" algn="ctr">
              <a:spcBef>
                <a:spcPts val="0"/>
              </a:spcBef>
              <a:spcAft>
                <a:spcPts val="0"/>
              </a:spcAft>
              <a:buNone/>
            </a:pPr>
            <a:r>
              <a:rPr lang="en-US" sz="1200">
                <a:solidFill>
                  <a:schemeClr val="dk1"/>
                </a:solidFill>
                <a:latin typeface="Montserrat"/>
                <a:ea typeface="Montserrat"/>
                <a:cs typeface="Montserrat"/>
                <a:sym typeface="Montserrat"/>
              </a:rPr>
              <a:t>AMEX, 7 Eleven, Lloyds Bank, Mastercard, Toyota, Nissan, Mizuho Bank, Robo Bank, RBC, Scotia Bank, Northern Trust, Nationwide and other global clients.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pic>
        <p:nvPicPr>
          <p:cNvPr descr="Icon&#10;&#10;Description automatically generated" id="428" name="Google Shape;428;p16"/>
          <p:cNvPicPr preferRelativeResize="0"/>
          <p:nvPr/>
        </p:nvPicPr>
        <p:blipFill rotWithShape="1">
          <a:blip r:embed="rId3">
            <a:alphaModFix/>
          </a:blip>
          <a:srcRect b="0" l="0" r="0" t="0"/>
          <a:stretch/>
        </p:blipFill>
        <p:spPr>
          <a:xfrm>
            <a:off x="6738790" y="-1385"/>
            <a:ext cx="5453210" cy="6859385"/>
          </a:xfrm>
          <a:prstGeom prst="rect">
            <a:avLst/>
          </a:prstGeom>
          <a:noFill/>
          <a:ln>
            <a:noFill/>
          </a:ln>
        </p:spPr>
      </p:pic>
      <p:grpSp>
        <p:nvGrpSpPr>
          <p:cNvPr id="429" name="Google Shape;429;p16"/>
          <p:cNvGrpSpPr/>
          <p:nvPr/>
        </p:nvGrpSpPr>
        <p:grpSpPr>
          <a:xfrm>
            <a:off x="4142104" y="1928849"/>
            <a:ext cx="3907801" cy="2292781"/>
            <a:chOff x="4142104" y="1425929"/>
            <a:chExt cx="3907801" cy="2292781"/>
          </a:xfrm>
        </p:grpSpPr>
        <p:pic>
          <p:nvPicPr>
            <p:cNvPr descr="SD-Logo Circle- 400 x 400.png" id="430" name="Google Shape;430;p16"/>
            <p:cNvPicPr preferRelativeResize="0"/>
            <p:nvPr/>
          </p:nvPicPr>
          <p:blipFill rotWithShape="1">
            <a:blip r:embed="rId4">
              <a:alphaModFix/>
            </a:blip>
            <a:srcRect b="0" l="0" r="0" t="0"/>
            <a:stretch/>
          </p:blipFill>
          <p:spPr>
            <a:xfrm>
              <a:off x="5513353" y="1425929"/>
              <a:ext cx="1165294" cy="1165294"/>
            </a:xfrm>
            <a:prstGeom prst="rect">
              <a:avLst/>
            </a:prstGeom>
            <a:noFill/>
            <a:ln>
              <a:noFill/>
            </a:ln>
          </p:spPr>
        </p:pic>
        <p:sp>
          <p:nvSpPr>
            <p:cNvPr id="431" name="Google Shape;431;p16"/>
            <p:cNvSpPr txBox="1"/>
            <p:nvPr/>
          </p:nvSpPr>
          <p:spPr>
            <a:xfrm>
              <a:off x="4142104" y="2795380"/>
              <a:ext cx="3907801" cy="923330"/>
            </a:xfrm>
            <a:prstGeom prst="rect">
              <a:avLst/>
            </a:prstGeom>
            <a:noFill/>
            <a:ln>
              <a:noFill/>
            </a:ln>
          </p:spPr>
          <p:txBody>
            <a:bodyPr anchorCtr="0" anchor="t" bIns="45700" lIns="22850" spcFirstLastPara="1" rIns="22850" wrap="square" tIns="45700">
              <a:spAutoFit/>
            </a:bodyPr>
            <a:lstStyle/>
            <a:p>
              <a:pPr indent="0" lvl="0" marL="0" marR="0" rtl="0" algn="ctr">
                <a:spcBef>
                  <a:spcPts val="0"/>
                </a:spcBef>
                <a:spcAft>
                  <a:spcPts val="0"/>
                </a:spcAft>
                <a:buNone/>
              </a:pPr>
              <a:r>
                <a:rPr b="1" lang="en-US" sz="5400">
                  <a:solidFill>
                    <a:srgbClr val="091C4A"/>
                  </a:solidFill>
                  <a:latin typeface="Montserrat"/>
                  <a:ea typeface="Montserrat"/>
                  <a:cs typeface="Montserrat"/>
                  <a:sym typeface="Montserrat"/>
                </a:rPr>
                <a:t>APPENDIX</a:t>
              </a:r>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17"/>
          <p:cNvSpPr/>
          <p:nvPr/>
        </p:nvSpPr>
        <p:spPr>
          <a:xfrm>
            <a:off x="0" y="2898723"/>
            <a:ext cx="12192507" cy="1320165"/>
          </a:xfrm>
          <a:custGeom>
            <a:rect b="b" l="l" r="r" t="t"/>
            <a:pathLst>
              <a:path extrusionOk="0" h="1320164" w="12052300">
                <a:moveTo>
                  <a:pt x="0" y="1319783"/>
                </a:moveTo>
                <a:lnTo>
                  <a:pt x="12051792" y="1319783"/>
                </a:lnTo>
                <a:lnTo>
                  <a:pt x="12051792" y="0"/>
                </a:lnTo>
                <a:lnTo>
                  <a:pt x="0" y="0"/>
                </a:lnTo>
                <a:lnTo>
                  <a:pt x="0" y="1319783"/>
                </a:lnTo>
                <a:close/>
              </a:path>
            </a:pathLst>
          </a:custGeom>
          <a:solidFill>
            <a:srgbClr val="01587A"/>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grpSp>
        <p:nvGrpSpPr>
          <p:cNvPr id="437" name="Google Shape;437;p17"/>
          <p:cNvGrpSpPr/>
          <p:nvPr/>
        </p:nvGrpSpPr>
        <p:grpSpPr>
          <a:xfrm>
            <a:off x="1168854" y="970695"/>
            <a:ext cx="9854292" cy="4846320"/>
            <a:chOff x="1152822" y="1417320"/>
            <a:chExt cx="9886356" cy="4862090"/>
          </a:xfrm>
        </p:grpSpPr>
        <p:sp>
          <p:nvSpPr>
            <p:cNvPr id="438" name="Google Shape;438;p17"/>
            <p:cNvSpPr/>
            <p:nvPr/>
          </p:nvSpPr>
          <p:spPr>
            <a:xfrm>
              <a:off x="1152822" y="1417320"/>
              <a:ext cx="9886356" cy="4862090"/>
            </a:xfrm>
            <a:custGeom>
              <a:rect b="b" l="l" r="r" t="t"/>
              <a:pathLst>
                <a:path extrusionOk="0" h="4681855" w="7839709">
                  <a:moveTo>
                    <a:pt x="7684897" y="0"/>
                  </a:moveTo>
                  <a:lnTo>
                    <a:pt x="154558" y="0"/>
                  </a:lnTo>
                  <a:lnTo>
                    <a:pt x="105712" y="7881"/>
                  </a:lnTo>
                  <a:lnTo>
                    <a:pt x="63285" y="29825"/>
                  </a:lnTo>
                  <a:lnTo>
                    <a:pt x="29825" y="63285"/>
                  </a:lnTo>
                  <a:lnTo>
                    <a:pt x="7881" y="105712"/>
                  </a:lnTo>
                  <a:lnTo>
                    <a:pt x="0" y="154559"/>
                  </a:lnTo>
                  <a:lnTo>
                    <a:pt x="0" y="4527181"/>
                  </a:lnTo>
                  <a:lnTo>
                    <a:pt x="7881" y="4576031"/>
                  </a:lnTo>
                  <a:lnTo>
                    <a:pt x="29825" y="4618456"/>
                  </a:lnTo>
                  <a:lnTo>
                    <a:pt x="63285" y="4651910"/>
                  </a:lnTo>
                  <a:lnTo>
                    <a:pt x="105712" y="4673849"/>
                  </a:lnTo>
                  <a:lnTo>
                    <a:pt x="154558" y="4681728"/>
                  </a:lnTo>
                  <a:lnTo>
                    <a:pt x="7684897" y="4681728"/>
                  </a:lnTo>
                  <a:lnTo>
                    <a:pt x="7733743" y="4673849"/>
                  </a:lnTo>
                  <a:lnTo>
                    <a:pt x="7776170" y="4651910"/>
                  </a:lnTo>
                  <a:lnTo>
                    <a:pt x="7809630" y="4618456"/>
                  </a:lnTo>
                  <a:lnTo>
                    <a:pt x="7831574" y="4576031"/>
                  </a:lnTo>
                  <a:lnTo>
                    <a:pt x="7839456" y="4527181"/>
                  </a:lnTo>
                  <a:lnTo>
                    <a:pt x="7839456" y="154559"/>
                  </a:lnTo>
                  <a:lnTo>
                    <a:pt x="7831574" y="105712"/>
                  </a:lnTo>
                  <a:lnTo>
                    <a:pt x="7809630" y="63285"/>
                  </a:lnTo>
                  <a:lnTo>
                    <a:pt x="7776170" y="29825"/>
                  </a:lnTo>
                  <a:lnTo>
                    <a:pt x="7733743" y="7881"/>
                  </a:lnTo>
                  <a:lnTo>
                    <a:pt x="7684897" y="0"/>
                  </a:lnTo>
                  <a:close/>
                </a:path>
              </a:pathLst>
            </a:custGeom>
            <a:solidFill>
              <a:srgbClr val="FFFFFF"/>
            </a:solidFill>
            <a:ln>
              <a:noFill/>
            </a:ln>
            <a:effectLst>
              <a:outerShdw blurRad="127000" rotWithShape="0" algn="ctr">
                <a:srgbClr val="000000">
                  <a:alpha val="24705"/>
                </a:srgbClr>
              </a:outerShdw>
            </a:effectLst>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pic>
          <p:nvPicPr>
            <p:cNvPr id="439" name="Google Shape;439;p17"/>
            <p:cNvPicPr preferRelativeResize="0"/>
            <p:nvPr/>
          </p:nvPicPr>
          <p:blipFill rotWithShape="1">
            <a:blip r:embed="rId3">
              <a:alphaModFix/>
            </a:blip>
            <a:srcRect b="0" l="0" r="0" t="0"/>
            <a:stretch/>
          </p:blipFill>
          <p:spPr>
            <a:xfrm>
              <a:off x="1411454" y="1663337"/>
              <a:ext cx="9369092" cy="4370056"/>
            </a:xfrm>
            <a:prstGeom prst="rect">
              <a:avLst/>
            </a:prstGeom>
            <a:noFill/>
            <a:ln>
              <a:noFill/>
            </a:ln>
          </p:spPr>
        </p:pic>
      </p:grpSp>
      <p:sp>
        <p:nvSpPr>
          <p:cNvPr id="440" name="Google Shape;440;p17"/>
          <p:cNvSpPr/>
          <p:nvPr/>
        </p:nvSpPr>
        <p:spPr>
          <a:xfrm>
            <a:off x="2601311" y="202479"/>
            <a:ext cx="6989379"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200">
                <a:solidFill>
                  <a:srgbClr val="091C4A"/>
                </a:solidFill>
                <a:latin typeface="Montserrat Black"/>
                <a:ea typeface="Montserrat Black"/>
                <a:cs typeface="Montserrat Black"/>
                <a:sym typeface="Montserrat Black"/>
              </a:rPr>
              <a:t>ARCHITECTURE FOR</a:t>
            </a:r>
            <a:r>
              <a:rPr lang="en-US" sz="3200">
                <a:solidFill>
                  <a:schemeClr val="dk1"/>
                </a:solidFill>
                <a:latin typeface="Montserrat Black"/>
                <a:ea typeface="Montserrat Black"/>
                <a:cs typeface="Montserrat Black"/>
                <a:sym typeface="Montserrat Black"/>
              </a:rPr>
              <a:t> </a:t>
            </a:r>
            <a:r>
              <a:rPr lang="en-US" sz="3200">
                <a:solidFill>
                  <a:srgbClr val="5CB3C1"/>
                </a:solidFill>
                <a:latin typeface="Montserrat Black"/>
                <a:ea typeface="Montserrat Black"/>
                <a:cs typeface="Montserrat Black"/>
                <a:sym typeface="Montserrat Black"/>
              </a:rPr>
              <a:t>SAVINGS</a:t>
            </a:r>
            <a:endParaRPr/>
          </a:p>
        </p:txBody>
      </p:sp>
      <p:sp>
        <p:nvSpPr>
          <p:cNvPr id="441" name="Google Shape;441;p17"/>
          <p:cNvSpPr txBox="1"/>
          <p:nvPr/>
        </p:nvSpPr>
        <p:spPr>
          <a:xfrm>
            <a:off x="8939973" y="6006751"/>
            <a:ext cx="1362394" cy="441146"/>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1587A"/>
              </a:buClr>
              <a:buSzPts val="1100"/>
              <a:buFont typeface="Montserrat"/>
              <a:buNone/>
            </a:pPr>
            <a:r>
              <a:rPr i="0" lang="en-US" sz="1100" u="none" cap="none" strike="noStrike">
                <a:solidFill>
                  <a:srgbClr val="01587A"/>
                </a:solidFill>
                <a:latin typeface="Montserrat"/>
                <a:ea typeface="Montserrat"/>
                <a:cs typeface="Montserrat"/>
                <a:sym typeface="Montserrat"/>
              </a:rPr>
              <a:t>Reduction in backend queries</a:t>
            </a:r>
            <a:endParaRPr/>
          </a:p>
        </p:txBody>
      </p:sp>
      <p:sp>
        <p:nvSpPr>
          <p:cNvPr id="442" name="Google Shape;442;p17"/>
          <p:cNvSpPr txBox="1"/>
          <p:nvPr/>
        </p:nvSpPr>
        <p:spPr>
          <a:xfrm>
            <a:off x="4753223" y="6006751"/>
            <a:ext cx="3447922" cy="441146"/>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1587A"/>
              </a:buClr>
              <a:buSzPts val="1100"/>
              <a:buFont typeface="Montserrat"/>
              <a:buNone/>
            </a:pPr>
            <a:r>
              <a:rPr i="0" lang="en-US" sz="1100" u="none" cap="none" strike="noStrike">
                <a:solidFill>
                  <a:srgbClr val="01587A"/>
                </a:solidFill>
                <a:latin typeface="Montserrat"/>
                <a:ea typeface="Montserrat"/>
                <a:cs typeface="Montserrat"/>
                <a:sym typeface="Montserrat"/>
              </a:rPr>
              <a:t>Reduction in BI/Web server hardware, administration &amp; maintenance costs</a:t>
            </a:r>
            <a:endParaRPr/>
          </a:p>
        </p:txBody>
      </p:sp>
      <p:sp>
        <p:nvSpPr>
          <p:cNvPr id="443" name="Google Shape;443;p17"/>
          <p:cNvSpPr txBox="1"/>
          <p:nvPr/>
        </p:nvSpPr>
        <p:spPr>
          <a:xfrm>
            <a:off x="1889633" y="6006751"/>
            <a:ext cx="2124763" cy="441146"/>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1587A"/>
              </a:buClr>
              <a:buSzPts val="1100"/>
              <a:buFont typeface="Montserrat"/>
              <a:buNone/>
            </a:pPr>
            <a:r>
              <a:rPr i="0" lang="en-US" sz="1100" u="none" cap="none" strike="noStrike">
                <a:solidFill>
                  <a:srgbClr val="01587A"/>
                </a:solidFill>
                <a:latin typeface="Montserrat"/>
                <a:ea typeface="Montserrat"/>
                <a:cs typeface="Montserrat"/>
                <a:sym typeface="Montserrat"/>
              </a:rPr>
              <a:t>Reduction in user licensing &amp; concurrency support costs</a:t>
            </a:r>
            <a:endParaRPr/>
          </a:p>
        </p:txBody>
      </p:sp>
      <p:cxnSp>
        <p:nvCxnSpPr>
          <p:cNvPr id="444" name="Google Shape;444;p17"/>
          <p:cNvCxnSpPr>
            <a:stCxn id="443" idx="0"/>
          </p:cNvCxnSpPr>
          <p:nvPr/>
        </p:nvCxnSpPr>
        <p:spPr>
          <a:xfrm rot="-5400000">
            <a:off x="3000165" y="5227501"/>
            <a:ext cx="731100" cy="827400"/>
          </a:xfrm>
          <a:prstGeom prst="bentConnector3">
            <a:avLst>
              <a:gd fmla="val 50009" name="adj1"/>
            </a:avLst>
          </a:prstGeom>
          <a:noFill/>
          <a:ln cap="flat" cmpd="sng" w="12700">
            <a:solidFill>
              <a:srgbClr val="01587A"/>
            </a:solidFill>
            <a:prstDash val="lgDashDot"/>
            <a:miter lim="800000"/>
            <a:headEnd len="sm" w="sm" type="none"/>
            <a:tailEnd len="med" w="med" type="oval"/>
          </a:ln>
        </p:spPr>
      </p:cxnSp>
      <p:cxnSp>
        <p:nvCxnSpPr>
          <p:cNvPr id="445" name="Google Shape;445;p17"/>
          <p:cNvCxnSpPr/>
          <p:nvPr/>
        </p:nvCxnSpPr>
        <p:spPr>
          <a:xfrm rot="-5400000">
            <a:off x="6054005" y="5202903"/>
            <a:ext cx="1221300" cy="386400"/>
          </a:xfrm>
          <a:prstGeom prst="bentConnector3">
            <a:avLst>
              <a:gd fmla="val 50004" name="adj1"/>
            </a:avLst>
          </a:prstGeom>
          <a:noFill/>
          <a:ln cap="flat" cmpd="sng" w="12700">
            <a:solidFill>
              <a:srgbClr val="01587A"/>
            </a:solidFill>
            <a:prstDash val="lgDashDot"/>
            <a:miter lim="800000"/>
            <a:headEnd len="sm" w="sm" type="none"/>
            <a:tailEnd len="med" w="med" type="oval"/>
          </a:ln>
        </p:spPr>
      </p:cxnSp>
      <p:cxnSp>
        <p:nvCxnSpPr>
          <p:cNvPr id="446" name="Google Shape;446;p17"/>
          <p:cNvCxnSpPr>
            <a:stCxn id="441" idx="0"/>
          </p:cNvCxnSpPr>
          <p:nvPr/>
        </p:nvCxnSpPr>
        <p:spPr>
          <a:xfrm flipH="1" rot="5400000">
            <a:off x="8435870" y="4821451"/>
            <a:ext cx="960600" cy="1410000"/>
          </a:xfrm>
          <a:prstGeom prst="bentConnector3">
            <a:avLst>
              <a:gd fmla="val 34131" name="adj1"/>
            </a:avLst>
          </a:prstGeom>
          <a:noFill/>
          <a:ln cap="flat" cmpd="sng" w="12700">
            <a:solidFill>
              <a:srgbClr val="01587A"/>
            </a:solidFill>
            <a:prstDash val="lgDashDot"/>
            <a:miter lim="800000"/>
            <a:headEnd len="sm" w="sm" type="none"/>
            <a:tailEnd len="med" w="med" type="oval"/>
          </a:ln>
        </p:spPr>
      </p:cxn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18"/>
          <p:cNvSpPr/>
          <p:nvPr/>
        </p:nvSpPr>
        <p:spPr>
          <a:xfrm>
            <a:off x="0" y="4097292"/>
            <a:ext cx="12192000" cy="2760708"/>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452" name="Google Shape;452;p18"/>
          <p:cNvSpPr/>
          <p:nvPr/>
        </p:nvSpPr>
        <p:spPr>
          <a:xfrm>
            <a:off x="939399" y="1371918"/>
            <a:ext cx="4663440" cy="4664660"/>
          </a:xfrm>
          <a:custGeom>
            <a:rect b="b" l="l" r="r" t="t"/>
            <a:pathLst>
              <a:path extrusionOk="0" h="2533598" w="2533598">
                <a:moveTo>
                  <a:pt x="2533598" y="266174"/>
                </a:moveTo>
                <a:lnTo>
                  <a:pt x="2533598" y="2267425"/>
                </a:lnTo>
                <a:cubicBezTo>
                  <a:pt x="2533598" y="2414433"/>
                  <a:pt x="2414432" y="2533599"/>
                  <a:pt x="2267425" y="2533599"/>
                </a:cubicBezTo>
                <a:lnTo>
                  <a:pt x="266174" y="2533599"/>
                </a:lnTo>
                <a:cubicBezTo>
                  <a:pt x="119166" y="2533599"/>
                  <a:pt x="0" y="2414433"/>
                  <a:pt x="0" y="2267425"/>
                </a:cubicBezTo>
                <a:lnTo>
                  <a:pt x="0" y="266174"/>
                </a:lnTo>
                <a:cubicBezTo>
                  <a:pt x="0" y="119166"/>
                  <a:pt x="119166" y="0"/>
                  <a:pt x="266174" y="0"/>
                </a:cubicBezTo>
                <a:lnTo>
                  <a:pt x="2267425" y="0"/>
                </a:lnTo>
                <a:cubicBezTo>
                  <a:pt x="2414402" y="0"/>
                  <a:pt x="2533598" y="119166"/>
                  <a:pt x="2533598" y="266174"/>
                </a:cubicBezTo>
                <a:close/>
              </a:path>
            </a:pathLst>
          </a:custGeom>
          <a:solidFill>
            <a:srgbClr val="F7F7F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453" name="Google Shape;453;p18">
            <a:hlinkClick r:id="rId3"/>
          </p:cNvPr>
          <p:cNvSpPr/>
          <p:nvPr/>
        </p:nvSpPr>
        <p:spPr>
          <a:xfrm>
            <a:off x="6506262" y="1371918"/>
            <a:ext cx="4663440" cy="4664660"/>
          </a:xfrm>
          <a:custGeom>
            <a:rect b="b" l="l" r="r" t="t"/>
            <a:pathLst>
              <a:path extrusionOk="0" h="2533598" w="2533598">
                <a:moveTo>
                  <a:pt x="2533598" y="266174"/>
                </a:moveTo>
                <a:lnTo>
                  <a:pt x="2533598" y="2267425"/>
                </a:lnTo>
                <a:cubicBezTo>
                  <a:pt x="2533598" y="2414433"/>
                  <a:pt x="2414432" y="2533599"/>
                  <a:pt x="2267425" y="2533599"/>
                </a:cubicBezTo>
                <a:lnTo>
                  <a:pt x="266174" y="2533599"/>
                </a:lnTo>
                <a:cubicBezTo>
                  <a:pt x="119166" y="2533599"/>
                  <a:pt x="0" y="2414433"/>
                  <a:pt x="0" y="2267425"/>
                </a:cubicBezTo>
                <a:lnTo>
                  <a:pt x="0" y="266174"/>
                </a:lnTo>
                <a:cubicBezTo>
                  <a:pt x="0" y="119166"/>
                  <a:pt x="119166" y="0"/>
                  <a:pt x="266174" y="0"/>
                </a:cubicBezTo>
                <a:lnTo>
                  <a:pt x="2267425" y="0"/>
                </a:lnTo>
                <a:cubicBezTo>
                  <a:pt x="2414402" y="0"/>
                  <a:pt x="2533598" y="119166"/>
                  <a:pt x="2533598" y="266174"/>
                </a:cubicBezTo>
                <a:close/>
              </a:path>
            </a:pathLst>
          </a:custGeom>
          <a:solidFill>
            <a:srgbClr val="F7F7F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454" name="Google Shape;454;p18"/>
          <p:cNvSpPr txBox="1"/>
          <p:nvPr/>
        </p:nvSpPr>
        <p:spPr>
          <a:xfrm>
            <a:off x="631372" y="196587"/>
            <a:ext cx="2365319"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rgbClr val="01587A"/>
                </a:solidFill>
                <a:latin typeface="Montserrat Black"/>
                <a:ea typeface="Montserrat Black"/>
                <a:cs typeface="Montserrat Black"/>
                <a:sym typeface="Montserrat Black"/>
              </a:rPr>
              <a:t>RESULTS</a:t>
            </a:r>
            <a:endParaRPr/>
          </a:p>
        </p:txBody>
      </p:sp>
      <p:cxnSp>
        <p:nvCxnSpPr>
          <p:cNvPr id="455" name="Google Shape;455;p18"/>
          <p:cNvCxnSpPr/>
          <p:nvPr/>
        </p:nvCxnSpPr>
        <p:spPr>
          <a:xfrm>
            <a:off x="844732" y="6315166"/>
            <a:ext cx="10929257" cy="0"/>
          </a:xfrm>
          <a:prstGeom prst="straightConnector1">
            <a:avLst/>
          </a:prstGeom>
          <a:noFill/>
          <a:ln cap="flat" cmpd="sng" w="9525">
            <a:solidFill>
              <a:srgbClr val="5CB3C1">
                <a:alpha val="49803"/>
              </a:srgbClr>
            </a:solidFill>
            <a:prstDash val="solid"/>
            <a:miter lim="800000"/>
            <a:headEnd len="sm" w="sm" type="none"/>
            <a:tailEnd len="sm" w="sm" type="none"/>
          </a:ln>
        </p:spPr>
      </p:cxnSp>
      <p:sp>
        <p:nvSpPr>
          <p:cNvPr id="456" name="Google Shape;456;p18"/>
          <p:cNvSpPr txBox="1"/>
          <p:nvPr/>
        </p:nvSpPr>
        <p:spPr>
          <a:xfrm>
            <a:off x="631372" y="6430581"/>
            <a:ext cx="2632534" cy="230832"/>
          </a:xfrm>
          <a:prstGeom prst="rect">
            <a:avLst/>
          </a:prstGeom>
          <a:noFill/>
          <a:ln>
            <a:noFill/>
          </a:ln>
        </p:spPr>
        <p:txBody>
          <a:bodyPr anchorCtr="0" anchor="ctr" bIns="0" lIns="0" spcFirstLastPara="1" rIns="0" wrap="square" tIns="0">
            <a:spAutoFit/>
          </a:bodyPr>
          <a:lstStyle/>
          <a:p>
            <a:pPr indent="0" lvl="0" marL="0" marR="0" rtl="0" algn="l">
              <a:spcBef>
                <a:spcPts val="0"/>
              </a:spcBef>
              <a:spcAft>
                <a:spcPts val="0"/>
              </a:spcAft>
              <a:buNone/>
            </a:pPr>
            <a:r>
              <a:rPr lang="en-US" sz="1500">
                <a:solidFill>
                  <a:srgbClr val="091B46"/>
                </a:solidFill>
                <a:latin typeface="Montserrat"/>
                <a:ea typeface="Montserrat"/>
                <a:cs typeface="Montserrat"/>
                <a:sym typeface="Montserrat"/>
              </a:rPr>
              <a:t>Storied</a:t>
            </a:r>
            <a:r>
              <a:rPr lang="en-US" sz="1500">
                <a:solidFill>
                  <a:srgbClr val="5CB3C1"/>
                </a:solidFill>
                <a:latin typeface="Montserrat"/>
                <a:ea typeface="Montserrat"/>
                <a:cs typeface="Montserrat"/>
                <a:sym typeface="Montserrat"/>
              </a:rPr>
              <a:t> Data Inc.</a:t>
            </a:r>
            <a:r>
              <a:rPr lang="en-US" sz="1100">
                <a:solidFill>
                  <a:srgbClr val="5CB3C1"/>
                </a:solidFill>
                <a:latin typeface="Montserrat"/>
                <a:ea typeface="Montserrat"/>
                <a:cs typeface="Montserrat"/>
                <a:sym typeface="Montserrat"/>
              </a:rPr>
              <a:t>, </a:t>
            </a:r>
            <a:r>
              <a:rPr lang="en-US" sz="1100">
                <a:solidFill>
                  <a:srgbClr val="091C4A"/>
                </a:solidFill>
                <a:latin typeface="Montserrat"/>
                <a:ea typeface="Montserrat"/>
                <a:cs typeface="Montserrat"/>
                <a:sym typeface="Montserrat"/>
              </a:rPr>
              <a:t>Confidential</a:t>
            </a:r>
            <a:endParaRPr/>
          </a:p>
        </p:txBody>
      </p:sp>
      <p:sp>
        <p:nvSpPr>
          <p:cNvPr id="457" name="Google Shape;457;p18"/>
          <p:cNvSpPr txBox="1"/>
          <p:nvPr/>
        </p:nvSpPr>
        <p:spPr>
          <a:xfrm>
            <a:off x="11363349" y="6398461"/>
            <a:ext cx="264816"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100">
                <a:solidFill>
                  <a:schemeClr val="dk1"/>
                </a:solidFill>
                <a:latin typeface="Montserrat"/>
                <a:ea typeface="Montserrat"/>
                <a:cs typeface="Montserrat"/>
                <a:sym typeface="Montserrat"/>
              </a:rPr>
              <a:t>3</a:t>
            </a:r>
            <a:endParaRPr sz="1100">
              <a:solidFill>
                <a:schemeClr val="dk1"/>
              </a:solidFill>
              <a:latin typeface="Montserrat"/>
              <a:ea typeface="Montserrat"/>
              <a:cs typeface="Montserrat"/>
              <a:sym typeface="Montserrat"/>
            </a:endParaRPr>
          </a:p>
        </p:txBody>
      </p:sp>
      <p:sp>
        <p:nvSpPr>
          <p:cNvPr id="458" name="Google Shape;458;p18"/>
          <p:cNvSpPr/>
          <p:nvPr/>
        </p:nvSpPr>
        <p:spPr>
          <a:xfrm rot="-5400000">
            <a:off x="6416160" y="3763299"/>
            <a:ext cx="2366146" cy="2267219"/>
          </a:xfrm>
          <a:custGeom>
            <a:rect b="b" l="l" r="r" t="t"/>
            <a:pathLst>
              <a:path extrusionOk="0" h="1409862" w="1471380">
                <a:moveTo>
                  <a:pt x="33192" y="1409863"/>
                </a:moveTo>
                <a:lnTo>
                  <a:pt x="0" y="1409863"/>
                </a:lnTo>
                <a:lnTo>
                  <a:pt x="0" y="319319"/>
                </a:lnTo>
                <a:cubicBezTo>
                  <a:pt x="0" y="143229"/>
                  <a:pt x="143260" y="0"/>
                  <a:pt x="319319" y="0"/>
                </a:cubicBezTo>
                <a:lnTo>
                  <a:pt x="1471380" y="0"/>
                </a:lnTo>
                <a:lnTo>
                  <a:pt x="1471380" y="33192"/>
                </a:lnTo>
                <a:lnTo>
                  <a:pt x="319319" y="33192"/>
                </a:lnTo>
                <a:cubicBezTo>
                  <a:pt x="161548" y="33192"/>
                  <a:pt x="33192" y="161549"/>
                  <a:pt x="33192" y="319319"/>
                </a:cubicBezTo>
                <a:lnTo>
                  <a:pt x="33192" y="1409863"/>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459" name="Google Shape;459;p18"/>
          <p:cNvSpPr/>
          <p:nvPr/>
        </p:nvSpPr>
        <p:spPr>
          <a:xfrm>
            <a:off x="8829772" y="1375156"/>
            <a:ext cx="2365319" cy="4704826"/>
          </a:xfrm>
          <a:custGeom>
            <a:rect b="b" l="l" r="r" t="t"/>
            <a:pathLst>
              <a:path extrusionOk="0" h="2925680" w="1470866">
                <a:moveTo>
                  <a:pt x="1054661" y="2925681"/>
                </a:moveTo>
                <a:lnTo>
                  <a:pt x="1036221" y="2925681"/>
                </a:lnTo>
                <a:cubicBezTo>
                  <a:pt x="1024008" y="2925681"/>
                  <a:pt x="1014092" y="2915766"/>
                  <a:pt x="1014092" y="2903553"/>
                </a:cubicBezTo>
                <a:cubicBezTo>
                  <a:pt x="1014092" y="2891340"/>
                  <a:pt x="1024008" y="2881424"/>
                  <a:pt x="1036221" y="2881424"/>
                </a:cubicBezTo>
                <a:lnTo>
                  <a:pt x="1054661" y="2881424"/>
                </a:lnTo>
                <a:cubicBezTo>
                  <a:pt x="1066874" y="2881424"/>
                  <a:pt x="1076790" y="2891340"/>
                  <a:pt x="1076790" y="2903553"/>
                </a:cubicBezTo>
                <a:cubicBezTo>
                  <a:pt x="1076790" y="2915766"/>
                  <a:pt x="1066874" y="2925681"/>
                  <a:pt x="1054661" y="2925681"/>
                </a:cubicBezTo>
                <a:close/>
                <a:moveTo>
                  <a:pt x="851849" y="2925681"/>
                </a:moveTo>
                <a:lnTo>
                  <a:pt x="833409" y="2925681"/>
                </a:lnTo>
                <a:cubicBezTo>
                  <a:pt x="821196" y="2925681"/>
                  <a:pt x="811280" y="2915766"/>
                  <a:pt x="811280" y="2903553"/>
                </a:cubicBezTo>
                <a:cubicBezTo>
                  <a:pt x="811280" y="2891340"/>
                  <a:pt x="821196" y="2881424"/>
                  <a:pt x="833409" y="2881424"/>
                </a:cubicBezTo>
                <a:lnTo>
                  <a:pt x="851849" y="2881424"/>
                </a:lnTo>
                <a:cubicBezTo>
                  <a:pt x="864062" y="2881424"/>
                  <a:pt x="873977" y="2891340"/>
                  <a:pt x="873977" y="2903553"/>
                </a:cubicBezTo>
                <a:cubicBezTo>
                  <a:pt x="873977" y="2915766"/>
                  <a:pt x="864062" y="2925681"/>
                  <a:pt x="851849" y="2925681"/>
                </a:cubicBezTo>
                <a:close/>
                <a:moveTo>
                  <a:pt x="649037" y="2925681"/>
                </a:moveTo>
                <a:lnTo>
                  <a:pt x="630596" y="2925681"/>
                </a:lnTo>
                <a:cubicBezTo>
                  <a:pt x="618383" y="2925681"/>
                  <a:pt x="608468" y="2915766"/>
                  <a:pt x="608468" y="2903553"/>
                </a:cubicBezTo>
                <a:cubicBezTo>
                  <a:pt x="608468" y="2891340"/>
                  <a:pt x="618383" y="2881424"/>
                  <a:pt x="630596" y="2881424"/>
                </a:cubicBezTo>
                <a:lnTo>
                  <a:pt x="649037" y="2881424"/>
                </a:lnTo>
                <a:cubicBezTo>
                  <a:pt x="661249" y="2881424"/>
                  <a:pt x="671164" y="2891340"/>
                  <a:pt x="671164" y="2903553"/>
                </a:cubicBezTo>
                <a:cubicBezTo>
                  <a:pt x="671164" y="2915766"/>
                  <a:pt x="661249" y="2925681"/>
                  <a:pt x="649037" y="2925681"/>
                </a:cubicBezTo>
                <a:close/>
                <a:moveTo>
                  <a:pt x="446194" y="2925681"/>
                </a:moveTo>
                <a:lnTo>
                  <a:pt x="427753" y="2925681"/>
                </a:lnTo>
                <a:cubicBezTo>
                  <a:pt x="415540" y="2925681"/>
                  <a:pt x="405625" y="2915766"/>
                  <a:pt x="405625" y="2903553"/>
                </a:cubicBezTo>
                <a:cubicBezTo>
                  <a:pt x="405625" y="2891340"/>
                  <a:pt x="415540" y="2881424"/>
                  <a:pt x="427753" y="2881424"/>
                </a:cubicBezTo>
                <a:lnTo>
                  <a:pt x="446194" y="2881424"/>
                </a:lnTo>
                <a:cubicBezTo>
                  <a:pt x="458407" y="2881424"/>
                  <a:pt x="468322" y="2891340"/>
                  <a:pt x="468322" y="2903553"/>
                </a:cubicBezTo>
                <a:cubicBezTo>
                  <a:pt x="468322" y="2915766"/>
                  <a:pt x="458437" y="2925681"/>
                  <a:pt x="446194" y="2925681"/>
                </a:cubicBezTo>
                <a:close/>
                <a:moveTo>
                  <a:pt x="243381" y="2925681"/>
                </a:moveTo>
                <a:lnTo>
                  <a:pt x="224941" y="2925681"/>
                </a:lnTo>
                <a:cubicBezTo>
                  <a:pt x="212728" y="2925681"/>
                  <a:pt x="202813" y="2915766"/>
                  <a:pt x="202813" y="2903553"/>
                </a:cubicBezTo>
                <a:cubicBezTo>
                  <a:pt x="202813" y="2891340"/>
                  <a:pt x="212728" y="2881424"/>
                  <a:pt x="224941" y="2881424"/>
                </a:cubicBezTo>
                <a:lnTo>
                  <a:pt x="243381" y="2881424"/>
                </a:lnTo>
                <a:cubicBezTo>
                  <a:pt x="255594" y="2881424"/>
                  <a:pt x="265510" y="2891340"/>
                  <a:pt x="265510" y="2903553"/>
                </a:cubicBezTo>
                <a:cubicBezTo>
                  <a:pt x="265510" y="2915766"/>
                  <a:pt x="255594" y="2925681"/>
                  <a:pt x="243381" y="2925681"/>
                </a:cubicBezTo>
                <a:close/>
                <a:moveTo>
                  <a:pt x="40569" y="2925681"/>
                </a:moveTo>
                <a:lnTo>
                  <a:pt x="22128" y="2925681"/>
                </a:lnTo>
                <a:cubicBezTo>
                  <a:pt x="9915" y="2925681"/>
                  <a:pt x="0" y="2915766"/>
                  <a:pt x="0" y="2903553"/>
                </a:cubicBezTo>
                <a:cubicBezTo>
                  <a:pt x="0" y="2891340"/>
                  <a:pt x="9915" y="2881424"/>
                  <a:pt x="22128" y="2881424"/>
                </a:cubicBezTo>
                <a:lnTo>
                  <a:pt x="40569" y="2881424"/>
                </a:lnTo>
                <a:cubicBezTo>
                  <a:pt x="52781" y="2881424"/>
                  <a:pt x="62697" y="2891340"/>
                  <a:pt x="62697" y="2903553"/>
                </a:cubicBezTo>
                <a:cubicBezTo>
                  <a:pt x="62697" y="2915766"/>
                  <a:pt x="52781" y="2925681"/>
                  <a:pt x="40569" y="2925681"/>
                </a:cubicBezTo>
                <a:close/>
                <a:moveTo>
                  <a:pt x="1237552" y="2911594"/>
                </a:moveTo>
                <a:cubicBezTo>
                  <a:pt x="1228151" y="2911594"/>
                  <a:pt x="1219445" y="2905578"/>
                  <a:pt x="1216482" y="2896147"/>
                </a:cubicBezTo>
                <a:cubicBezTo>
                  <a:pt x="1212794" y="2884508"/>
                  <a:pt x="1219233" y="2872053"/>
                  <a:pt x="1230902" y="2868365"/>
                </a:cubicBezTo>
                <a:cubicBezTo>
                  <a:pt x="1236282" y="2866672"/>
                  <a:pt x="1241724" y="2864738"/>
                  <a:pt x="1247044" y="2862712"/>
                </a:cubicBezTo>
                <a:cubicBezTo>
                  <a:pt x="1258441" y="2858299"/>
                  <a:pt x="1271258" y="2863982"/>
                  <a:pt x="1275642" y="2875378"/>
                </a:cubicBezTo>
                <a:cubicBezTo>
                  <a:pt x="1280056" y="2886775"/>
                  <a:pt x="1274372" y="2899593"/>
                  <a:pt x="1262975" y="2903976"/>
                </a:cubicBezTo>
                <a:cubicBezTo>
                  <a:pt x="1256808" y="2906364"/>
                  <a:pt x="1250521" y="2908571"/>
                  <a:pt x="1244263" y="2910536"/>
                </a:cubicBezTo>
                <a:cubicBezTo>
                  <a:pt x="1242026" y="2911262"/>
                  <a:pt x="1239789" y="2911594"/>
                  <a:pt x="1237552" y="2911594"/>
                </a:cubicBezTo>
                <a:close/>
                <a:moveTo>
                  <a:pt x="1396924" y="2792337"/>
                </a:moveTo>
                <a:cubicBezTo>
                  <a:pt x="1392662" y="2792337"/>
                  <a:pt x="1388339" y="2791098"/>
                  <a:pt x="1384560" y="2788528"/>
                </a:cubicBezTo>
                <a:cubicBezTo>
                  <a:pt x="1374433" y="2781666"/>
                  <a:pt x="1371773" y="2767911"/>
                  <a:pt x="1378635" y="2757815"/>
                </a:cubicBezTo>
                <a:cubicBezTo>
                  <a:pt x="1381809" y="2753129"/>
                  <a:pt x="1384863" y="2748292"/>
                  <a:pt x="1387765" y="2743395"/>
                </a:cubicBezTo>
                <a:cubicBezTo>
                  <a:pt x="1393992" y="2732875"/>
                  <a:pt x="1407535" y="2729398"/>
                  <a:pt x="1418085" y="2735595"/>
                </a:cubicBezTo>
                <a:cubicBezTo>
                  <a:pt x="1428605" y="2741823"/>
                  <a:pt x="1432081" y="2755396"/>
                  <a:pt x="1425885" y="2765916"/>
                </a:cubicBezTo>
                <a:cubicBezTo>
                  <a:pt x="1422529" y="2771569"/>
                  <a:pt x="1418992" y="2777192"/>
                  <a:pt x="1415304" y="2782603"/>
                </a:cubicBezTo>
                <a:cubicBezTo>
                  <a:pt x="1411011" y="2788951"/>
                  <a:pt x="1404029" y="2792337"/>
                  <a:pt x="1396924" y="2792337"/>
                </a:cubicBezTo>
                <a:close/>
                <a:moveTo>
                  <a:pt x="1448738" y="2599984"/>
                </a:moveTo>
                <a:cubicBezTo>
                  <a:pt x="1436526" y="2599984"/>
                  <a:pt x="1426610" y="2590069"/>
                  <a:pt x="1426610" y="2577856"/>
                </a:cubicBezTo>
                <a:lnTo>
                  <a:pt x="1426610" y="2559416"/>
                </a:lnTo>
                <a:cubicBezTo>
                  <a:pt x="1426610" y="2547203"/>
                  <a:pt x="1436526" y="2537287"/>
                  <a:pt x="1448738" y="2537287"/>
                </a:cubicBezTo>
                <a:cubicBezTo>
                  <a:pt x="1460951" y="2537287"/>
                  <a:pt x="1470867" y="2547203"/>
                  <a:pt x="1470867" y="2559416"/>
                </a:cubicBezTo>
                <a:lnTo>
                  <a:pt x="1470867" y="2577856"/>
                </a:lnTo>
                <a:cubicBezTo>
                  <a:pt x="1470867" y="2590069"/>
                  <a:pt x="1460951" y="2599984"/>
                  <a:pt x="1448738" y="2599984"/>
                </a:cubicBezTo>
                <a:close/>
                <a:moveTo>
                  <a:pt x="1448738" y="2397172"/>
                </a:moveTo>
                <a:cubicBezTo>
                  <a:pt x="1436526" y="2397172"/>
                  <a:pt x="1426610" y="2387256"/>
                  <a:pt x="1426610" y="2375043"/>
                </a:cubicBezTo>
                <a:lnTo>
                  <a:pt x="1426610" y="2356603"/>
                </a:lnTo>
                <a:cubicBezTo>
                  <a:pt x="1426610" y="2344390"/>
                  <a:pt x="1436526" y="2334475"/>
                  <a:pt x="1448738" y="2334475"/>
                </a:cubicBezTo>
                <a:cubicBezTo>
                  <a:pt x="1460951" y="2334475"/>
                  <a:pt x="1470867" y="2344390"/>
                  <a:pt x="1470867" y="2356603"/>
                </a:cubicBezTo>
                <a:lnTo>
                  <a:pt x="1470867" y="2375043"/>
                </a:lnTo>
                <a:cubicBezTo>
                  <a:pt x="1470867" y="2387256"/>
                  <a:pt x="1460951" y="2397172"/>
                  <a:pt x="1448738" y="2397172"/>
                </a:cubicBezTo>
                <a:close/>
                <a:moveTo>
                  <a:pt x="1448738" y="2194359"/>
                </a:moveTo>
                <a:cubicBezTo>
                  <a:pt x="1436526" y="2194359"/>
                  <a:pt x="1426610" y="2184444"/>
                  <a:pt x="1426610" y="2172231"/>
                </a:cubicBezTo>
                <a:lnTo>
                  <a:pt x="1426610" y="2153791"/>
                </a:lnTo>
                <a:cubicBezTo>
                  <a:pt x="1426610" y="2141578"/>
                  <a:pt x="1436526" y="2131662"/>
                  <a:pt x="1448738" y="2131662"/>
                </a:cubicBezTo>
                <a:cubicBezTo>
                  <a:pt x="1460951" y="2131662"/>
                  <a:pt x="1470867" y="2141578"/>
                  <a:pt x="1470867" y="2153791"/>
                </a:cubicBezTo>
                <a:lnTo>
                  <a:pt x="1470867" y="2172231"/>
                </a:lnTo>
                <a:cubicBezTo>
                  <a:pt x="1470867" y="2184444"/>
                  <a:pt x="1460951" y="2194359"/>
                  <a:pt x="1448738" y="2194359"/>
                </a:cubicBezTo>
                <a:close/>
                <a:moveTo>
                  <a:pt x="1448738" y="1991517"/>
                </a:moveTo>
                <a:cubicBezTo>
                  <a:pt x="1436526" y="1991517"/>
                  <a:pt x="1426610" y="1981601"/>
                  <a:pt x="1426610" y="1969388"/>
                </a:cubicBezTo>
                <a:lnTo>
                  <a:pt x="1426610" y="1950948"/>
                </a:lnTo>
                <a:cubicBezTo>
                  <a:pt x="1426610" y="1938735"/>
                  <a:pt x="1436526" y="1928819"/>
                  <a:pt x="1448738" y="1928819"/>
                </a:cubicBezTo>
                <a:cubicBezTo>
                  <a:pt x="1460951" y="1928819"/>
                  <a:pt x="1470867" y="1938735"/>
                  <a:pt x="1470867" y="1950948"/>
                </a:cubicBezTo>
                <a:lnTo>
                  <a:pt x="1470867" y="1969388"/>
                </a:lnTo>
                <a:cubicBezTo>
                  <a:pt x="1470867" y="1981631"/>
                  <a:pt x="1460951" y="1991517"/>
                  <a:pt x="1448738" y="1991517"/>
                </a:cubicBezTo>
                <a:close/>
                <a:moveTo>
                  <a:pt x="1448738" y="1788704"/>
                </a:moveTo>
                <a:cubicBezTo>
                  <a:pt x="1436526" y="1788704"/>
                  <a:pt x="1426610" y="1778788"/>
                  <a:pt x="1426610" y="1766576"/>
                </a:cubicBezTo>
                <a:lnTo>
                  <a:pt x="1426610" y="1748135"/>
                </a:lnTo>
                <a:cubicBezTo>
                  <a:pt x="1426610" y="1735922"/>
                  <a:pt x="1436526" y="1726007"/>
                  <a:pt x="1448738" y="1726007"/>
                </a:cubicBezTo>
                <a:cubicBezTo>
                  <a:pt x="1460951" y="1726007"/>
                  <a:pt x="1470867" y="1735922"/>
                  <a:pt x="1470867" y="1748135"/>
                </a:cubicBezTo>
                <a:lnTo>
                  <a:pt x="1470867" y="1766576"/>
                </a:lnTo>
                <a:cubicBezTo>
                  <a:pt x="1470867" y="1778788"/>
                  <a:pt x="1460951" y="1788704"/>
                  <a:pt x="1448738" y="1788704"/>
                </a:cubicBezTo>
                <a:close/>
                <a:moveTo>
                  <a:pt x="1448738" y="1585891"/>
                </a:moveTo>
                <a:cubicBezTo>
                  <a:pt x="1436526" y="1585891"/>
                  <a:pt x="1426610" y="1575976"/>
                  <a:pt x="1426610" y="1563763"/>
                </a:cubicBezTo>
                <a:lnTo>
                  <a:pt x="1426610" y="1545323"/>
                </a:lnTo>
                <a:cubicBezTo>
                  <a:pt x="1426610" y="1533110"/>
                  <a:pt x="1436526" y="1523195"/>
                  <a:pt x="1448738" y="1523195"/>
                </a:cubicBezTo>
                <a:cubicBezTo>
                  <a:pt x="1460951" y="1523195"/>
                  <a:pt x="1470867" y="1533110"/>
                  <a:pt x="1470867" y="1545323"/>
                </a:cubicBezTo>
                <a:lnTo>
                  <a:pt x="1470867" y="1563763"/>
                </a:lnTo>
                <a:cubicBezTo>
                  <a:pt x="1470867" y="1575976"/>
                  <a:pt x="1460951" y="1585891"/>
                  <a:pt x="1448738" y="1585891"/>
                </a:cubicBezTo>
                <a:close/>
                <a:moveTo>
                  <a:pt x="1448738" y="1383079"/>
                </a:moveTo>
                <a:cubicBezTo>
                  <a:pt x="1436526" y="1383079"/>
                  <a:pt x="1426610" y="1373164"/>
                  <a:pt x="1426610" y="1360951"/>
                </a:cubicBezTo>
                <a:lnTo>
                  <a:pt x="1426610" y="1342510"/>
                </a:lnTo>
                <a:cubicBezTo>
                  <a:pt x="1426610" y="1330298"/>
                  <a:pt x="1436526" y="1320382"/>
                  <a:pt x="1448738" y="1320382"/>
                </a:cubicBezTo>
                <a:cubicBezTo>
                  <a:pt x="1460951" y="1320382"/>
                  <a:pt x="1470867" y="1330298"/>
                  <a:pt x="1470867" y="1342510"/>
                </a:cubicBezTo>
                <a:lnTo>
                  <a:pt x="1470867" y="1360951"/>
                </a:lnTo>
                <a:cubicBezTo>
                  <a:pt x="1470867" y="1373164"/>
                  <a:pt x="1460951" y="1383079"/>
                  <a:pt x="1448738" y="1383079"/>
                </a:cubicBezTo>
                <a:close/>
                <a:moveTo>
                  <a:pt x="1448738" y="1180267"/>
                </a:moveTo>
                <a:cubicBezTo>
                  <a:pt x="1436526" y="1180267"/>
                  <a:pt x="1426610" y="1170351"/>
                  <a:pt x="1426610" y="1158138"/>
                </a:cubicBezTo>
                <a:lnTo>
                  <a:pt x="1426610" y="1139698"/>
                </a:lnTo>
                <a:cubicBezTo>
                  <a:pt x="1426610" y="1127485"/>
                  <a:pt x="1436526" y="1117570"/>
                  <a:pt x="1448738" y="1117570"/>
                </a:cubicBezTo>
                <a:cubicBezTo>
                  <a:pt x="1460951" y="1117570"/>
                  <a:pt x="1470867" y="1127485"/>
                  <a:pt x="1470867" y="1139698"/>
                </a:cubicBezTo>
                <a:lnTo>
                  <a:pt x="1470867" y="1158138"/>
                </a:lnTo>
                <a:cubicBezTo>
                  <a:pt x="1470867" y="1170351"/>
                  <a:pt x="1460951" y="1180267"/>
                  <a:pt x="1448738" y="1180267"/>
                </a:cubicBezTo>
                <a:close/>
                <a:moveTo>
                  <a:pt x="1448738" y="977424"/>
                </a:moveTo>
                <a:cubicBezTo>
                  <a:pt x="1436526" y="977424"/>
                  <a:pt x="1426610" y="967508"/>
                  <a:pt x="1426610" y="955296"/>
                </a:cubicBezTo>
                <a:lnTo>
                  <a:pt x="1426610" y="936855"/>
                </a:lnTo>
                <a:cubicBezTo>
                  <a:pt x="1426610" y="924642"/>
                  <a:pt x="1436526" y="914727"/>
                  <a:pt x="1448738" y="914727"/>
                </a:cubicBezTo>
                <a:cubicBezTo>
                  <a:pt x="1460951" y="914727"/>
                  <a:pt x="1470867" y="924642"/>
                  <a:pt x="1470867" y="936855"/>
                </a:cubicBezTo>
                <a:lnTo>
                  <a:pt x="1470867" y="955296"/>
                </a:lnTo>
                <a:cubicBezTo>
                  <a:pt x="1470867" y="967539"/>
                  <a:pt x="1460951" y="977424"/>
                  <a:pt x="1448738" y="977424"/>
                </a:cubicBezTo>
                <a:close/>
                <a:moveTo>
                  <a:pt x="1448738" y="774611"/>
                </a:moveTo>
                <a:cubicBezTo>
                  <a:pt x="1436526" y="774611"/>
                  <a:pt x="1426610" y="764696"/>
                  <a:pt x="1426610" y="752483"/>
                </a:cubicBezTo>
                <a:lnTo>
                  <a:pt x="1426610" y="734043"/>
                </a:lnTo>
                <a:cubicBezTo>
                  <a:pt x="1426610" y="721830"/>
                  <a:pt x="1436526" y="711915"/>
                  <a:pt x="1448738" y="711915"/>
                </a:cubicBezTo>
                <a:cubicBezTo>
                  <a:pt x="1460951" y="711915"/>
                  <a:pt x="1470867" y="721830"/>
                  <a:pt x="1470867" y="734043"/>
                </a:cubicBezTo>
                <a:lnTo>
                  <a:pt x="1470867" y="752483"/>
                </a:lnTo>
                <a:cubicBezTo>
                  <a:pt x="1470867" y="764696"/>
                  <a:pt x="1460951" y="774611"/>
                  <a:pt x="1448738" y="774611"/>
                </a:cubicBezTo>
                <a:close/>
                <a:moveTo>
                  <a:pt x="1448738" y="571799"/>
                </a:moveTo>
                <a:cubicBezTo>
                  <a:pt x="1436526" y="571799"/>
                  <a:pt x="1426610" y="561883"/>
                  <a:pt x="1426610" y="549670"/>
                </a:cubicBezTo>
                <a:lnTo>
                  <a:pt x="1426610" y="531230"/>
                </a:lnTo>
                <a:cubicBezTo>
                  <a:pt x="1426610" y="519017"/>
                  <a:pt x="1436526" y="509102"/>
                  <a:pt x="1448738" y="509102"/>
                </a:cubicBezTo>
                <a:cubicBezTo>
                  <a:pt x="1460951" y="509102"/>
                  <a:pt x="1470867" y="519017"/>
                  <a:pt x="1470867" y="531230"/>
                </a:cubicBezTo>
                <a:lnTo>
                  <a:pt x="1470867" y="549670"/>
                </a:lnTo>
                <a:cubicBezTo>
                  <a:pt x="1470867" y="561883"/>
                  <a:pt x="1460951" y="571799"/>
                  <a:pt x="1448738" y="571799"/>
                </a:cubicBezTo>
                <a:close/>
                <a:moveTo>
                  <a:pt x="1448738" y="368986"/>
                </a:moveTo>
                <a:cubicBezTo>
                  <a:pt x="1436526" y="368986"/>
                  <a:pt x="1426610" y="359071"/>
                  <a:pt x="1426610" y="346858"/>
                </a:cubicBezTo>
                <a:lnTo>
                  <a:pt x="1426610" y="328418"/>
                </a:lnTo>
                <a:cubicBezTo>
                  <a:pt x="1426610" y="316205"/>
                  <a:pt x="1436526" y="306289"/>
                  <a:pt x="1448738" y="306289"/>
                </a:cubicBezTo>
                <a:cubicBezTo>
                  <a:pt x="1460951" y="306289"/>
                  <a:pt x="1470867" y="316205"/>
                  <a:pt x="1470867" y="328418"/>
                </a:cubicBezTo>
                <a:lnTo>
                  <a:pt x="1470867" y="346858"/>
                </a:lnTo>
                <a:cubicBezTo>
                  <a:pt x="1470867" y="359071"/>
                  <a:pt x="1460951" y="368986"/>
                  <a:pt x="1448738" y="368986"/>
                </a:cubicBezTo>
                <a:close/>
                <a:moveTo>
                  <a:pt x="1396411" y="176785"/>
                </a:moveTo>
                <a:cubicBezTo>
                  <a:pt x="1389337" y="176785"/>
                  <a:pt x="1382384" y="173399"/>
                  <a:pt x="1378091" y="167111"/>
                </a:cubicBezTo>
                <a:cubicBezTo>
                  <a:pt x="1374887" y="162425"/>
                  <a:pt x="1371532" y="157770"/>
                  <a:pt x="1368055" y="153296"/>
                </a:cubicBezTo>
                <a:cubicBezTo>
                  <a:pt x="1360588" y="143622"/>
                  <a:pt x="1362342" y="129747"/>
                  <a:pt x="1372015" y="122250"/>
                </a:cubicBezTo>
                <a:cubicBezTo>
                  <a:pt x="1381658" y="114783"/>
                  <a:pt x="1395564" y="116536"/>
                  <a:pt x="1403061" y="126210"/>
                </a:cubicBezTo>
                <a:cubicBezTo>
                  <a:pt x="1407081" y="131409"/>
                  <a:pt x="1411011" y="136790"/>
                  <a:pt x="1414699" y="142232"/>
                </a:cubicBezTo>
                <a:cubicBezTo>
                  <a:pt x="1421592" y="152329"/>
                  <a:pt x="1418962" y="166083"/>
                  <a:pt x="1408865" y="172976"/>
                </a:cubicBezTo>
                <a:cubicBezTo>
                  <a:pt x="1405026" y="175545"/>
                  <a:pt x="1400703" y="176785"/>
                  <a:pt x="1396411" y="176785"/>
                </a:cubicBezTo>
                <a:close/>
                <a:moveTo>
                  <a:pt x="1236645" y="58072"/>
                </a:moveTo>
                <a:cubicBezTo>
                  <a:pt x="1234439" y="58072"/>
                  <a:pt x="1232232" y="57739"/>
                  <a:pt x="1230025" y="57044"/>
                </a:cubicBezTo>
                <a:cubicBezTo>
                  <a:pt x="1224614" y="55351"/>
                  <a:pt x="1219082" y="53809"/>
                  <a:pt x="1213580" y="52449"/>
                </a:cubicBezTo>
                <a:cubicBezTo>
                  <a:pt x="1201730" y="49517"/>
                  <a:pt x="1194475" y="37515"/>
                  <a:pt x="1197407" y="25665"/>
                </a:cubicBezTo>
                <a:cubicBezTo>
                  <a:pt x="1200339" y="13815"/>
                  <a:pt x="1212340" y="6560"/>
                  <a:pt x="1224190" y="9492"/>
                </a:cubicBezTo>
                <a:cubicBezTo>
                  <a:pt x="1230569" y="11064"/>
                  <a:pt x="1236978" y="12848"/>
                  <a:pt x="1243235" y="14813"/>
                </a:cubicBezTo>
                <a:cubicBezTo>
                  <a:pt x="1254904" y="18471"/>
                  <a:pt x="1261403" y="30865"/>
                  <a:pt x="1257746" y="42534"/>
                </a:cubicBezTo>
                <a:cubicBezTo>
                  <a:pt x="1254783" y="51995"/>
                  <a:pt x="1246047" y="58072"/>
                  <a:pt x="1236645" y="58072"/>
                </a:cubicBezTo>
                <a:close/>
                <a:moveTo>
                  <a:pt x="1035253" y="44257"/>
                </a:moveTo>
                <a:lnTo>
                  <a:pt x="1016813" y="44257"/>
                </a:lnTo>
                <a:cubicBezTo>
                  <a:pt x="1004600" y="44257"/>
                  <a:pt x="994685" y="34341"/>
                  <a:pt x="994685" y="22128"/>
                </a:cubicBezTo>
                <a:cubicBezTo>
                  <a:pt x="994685" y="9915"/>
                  <a:pt x="1004600" y="0"/>
                  <a:pt x="1016813" y="0"/>
                </a:cubicBezTo>
                <a:lnTo>
                  <a:pt x="1035253" y="0"/>
                </a:lnTo>
                <a:cubicBezTo>
                  <a:pt x="1047466" y="0"/>
                  <a:pt x="1057382" y="9915"/>
                  <a:pt x="1057382" y="22128"/>
                </a:cubicBezTo>
                <a:cubicBezTo>
                  <a:pt x="1057382" y="34371"/>
                  <a:pt x="1047466" y="44257"/>
                  <a:pt x="1035253" y="44257"/>
                </a:cubicBezTo>
                <a:close/>
                <a:moveTo>
                  <a:pt x="832411" y="44257"/>
                </a:moveTo>
                <a:lnTo>
                  <a:pt x="813971" y="44257"/>
                </a:lnTo>
                <a:cubicBezTo>
                  <a:pt x="801758" y="44257"/>
                  <a:pt x="791843" y="34341"/>
                  <a:pt x="791843" y="22128"/>
                </a:cubicBezTo>
                <a:cubicBezTo>
                  <a:pt x="791843" y="9915"/>
                  <a:pt x="801758" y="0"/>
                  <a:pt x="813971" y="0"/>
                </a:cubicBezTo>
                <a:lnTo>
                  <a:pt x="832411" y="0"/>
                </a:lnTo>
                <a:cubicBezTo>
                  <a:pt x="844624" y="0"/>
                  <a:pt x="854540" y="9915"/>
                  <a:pt x="854540" y="22128"/>
                </a:cubicBezTo>
                <a:cubicBezTo>
                  <a:pt x="854540" y="34371"/>
                  <a:pt x="844654" y="44257"/>
                  <a:pt x="832411" y="44257"/>
                </a:cubicBezTo>
                <a:close/>
                <a:moveTo>
                  <a:pt x="629598" y="44257"/>
                </a:moveTo>
                <a:lnTo>
                  <a:pt x="611159" y="44257"/>
                </a:lnTo>
                <a:cubicBezTo>
                  <a:pt x="598946" y="44257"/>
                  <a:pt x="589030" y="34341"/>
                  <a:pt x="589030" y="22128"/>
                </a:cubicBezTo>
                <a:cubicBezTo>
                  <a:pt x="589030" y="9915"/>
                  <a:pt x="598946" y="0"/>
                  <a:pt x="611159" y="0"/>
                </a:cubicBezTo>
                <a:lnTo>
                  <a:pt x="629598" y="0"/>
                </a:lnTo>
                <a:cubicBezTo>
                  <a:pt x="641811" y="0"/>
                  <a:pt x="651727" y="9915"/>
                  <a:pt x="651727" y="22128"/>
                </a:cubicBezTo>
                <a:cubicBezTo>
                  <a:pt x="651727" y="34371"/>
                  <a:pt x="641811" y="44257"/>
                  <a:pt x="629598" y="44257"/>
                </a:cubicBezTo>
                <a:close/>
                <a:moveTo>
                  <a:pt x="426786" y="44257"/>
                </a:moveTo>
                <a:lnTo>
                  <a:pt x="408346" y="44257"/>
                </a:lnTo>
                <a:cubicBezTo>
                  <a:pt x="396133" y="44257"/>
                  <a:pt x="386217" y="34341"/>
                  <a:pt x="386217" y="22128"/>
                </a:cubicBezTo>
                <a:cubicBezTo>
                  <a:pt x="386217" y="9915"/>
                  <a:pt x="396133" y="0"/>
                  <a:pt x="408346" y="0"/>
                </a:cubicBezTo>
                <a:lnTo>
                  <a:pt x="426786" y="0"/>
                </a:lnTo>
                <a:cubicBezTo>
                  <a:pt x="438999" y="0"/>
                  <a:pt x="448914" y="9915"/>
                  <a:pt x="448914" y="22128"/>
                </a:cubicBezTo>
                <a:cubicBezTo>
                  <a:pt x="448914" y="34371"/>
                  <a:pt x="438999" y="44257"/>
                  <a:pt x="426786" y="44257"/>
                </a:cubicBezTo>
                <a:close/>
                <a:moveTo>
                  <a:pt x="223974" y="44257"/>
                </a:moveTo>
                <a:lnTo>
                  <a:pt x="205533" y="44257"/>
                </a:lnTo>
                <a:cubicBezTo>
                  <a:pt x="193321" y="44257"/>
                  <a:pt x="183405" y="34341"/>
                  <a:pt x="183405" y="22128"/>
                </a:cubicBezTo>
                <a:cubicBezTo>
                  <a:pt x="183405" y="9915"/>
                  <a:pt x="193321" y="0"/>
                  <a:pt x="205533" y="0"/>
                </a:cubicBezTo>
                <a:lnTo>
                  <a:pt x="223974" y="0"/>
                </a:lnTo>
                <a:cubicBezTo>
                  <a:pt x="236187" y="0"/>
                  <a:pt x="246102" y="9915"/>
                  <a:pt x="246102" y="22128"/>
                </a:cubicBezTo>
                <a:cubicBezTo>
                  <a:pt x="246102" y="34371"/>
                  <a:pt x="236187" y="44257"/>
                  <a:pt x="223974" y="44257"/>
                </a:cubicBez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460" name="Google Shape;460;p18"/>
          <p:cNvSpPr/>
          <p:nvPr/>
        </p:nvSpPr>
        <p:spPr>
          <a:xfrm>
            <a:off x="8865357" y="1284200"/>
            <a:ext cx="2387244" cy="2409898"/>
          </a:xfrm>
          <a:custGeom>
            <a:rect b="b" l="l" r="r" t="t"/>
            <a:pathLst>
              <a:path extrusionOk="0" h="1498587" w="1484500">
                <a:moveTo>
                  <a:pt x="1484500" y="1498587"/>
                </a:moveTo>
                <a:lnTo>
                  <a:pt x="1363581" y="1498587"/>
                </a:lnTo>
                <a:lnTo>
                  <a:pt x="1363581" y="362638"/>
                </a:lnTo>
                <a:cubicBezTo>
                  <a:pt x="1363581" y="229354"/>
                  <a:pt x="1255146" y="120920"/>
                  <a:pt x="1121862" y="120920"/>
                </a:cubicBezTo>
                <a:lnTo>
                  <a:pt x="0" y="120920"/>
                </a:lnTo>
                <a:lnTo>
                  <a:pt x="0" y="0"/>
                </a:lnTo>
                <a:lnTo>
                  <a:pt x="1121862" y="0"/>
                </a:lnTo>
                <a:cubicBezTo>
                  <a:pt x="1321833" y="0"/>
                  <a:pt x="1484500" y="162697"/>
                  <a:pt x="1484500" y="362638"/>
                </a:cubicBezTo>
                <a:lnTo>
                  <a:pt x="1484500" y="1498587"/>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461" name="Google Shape;461;p18"/>
          <p:cNvSpPr/>
          <p:nvPr/>
        </p:nvSpPr>
        <p:spPr>
          <a:xfrm>
            <a:off x="3112105" y="1087527"/>
            <a:ext cx="1645920" cy="548640"/>
          </a:xfrm>
          <a:prstGeom prst="roundRect">
            <a:avLst>
              <a:gd fmla="val 31471" name="adj"/>
            </a:avLst>
          </a:prstGeom>
          <a:solidFill>
            <a:schemeClr val="lt1"/>
          </a:solidFill>
          <a:ln>
            <a:noFill/>
          </a:ln>
          <a:effectLst>
            <a:outerShdw blurRad="127000" rotWithShape="0" algn="ctr">
              <a:srgbClr val="000000">
                <a:alpha val="2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462" name="Google Shape;462;p18"/>
          <p:cNvSpPr txBox="1"/>
          <p:nvPr/>
        </p:nvSpPr>
        <p:spPr>
          <a:xfrm>
            <a:off x="3157825" y="1133247"/>
            <a:ext cx="1554480" cy="457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3BA28"/>
                </a:solidFill>
                <a:latin typeface="Montserrat"/>
                <a:ea typeface="Montserrat"/>
                <a:cs typeface="Montserrat"/>
                <a:sym typeface="Montserrat"/>
              </a:rPr>
              <a:t>BEFORE</a:t>
            </a:r>
            <a:endParaRPr b="1" sz="2400">
              <a:solidFill>
                <a:srgbClr val="F3BA28"/>
              </a:solidFill>
              <a:latin typeface="Montserrat"/>
              <a:ea typeface="Montserrat"/>
              <a:cs typeface="Montserrat"/>
              <a:sym typeface="Montserrat"/>
            </a:endParaRPr>
          </a:p>
        </p:txBody>
      </p:sp>
      <p:sp>
        <p:nvSpPr>
          <p:cNvPr id="463" name="Google Shape;463;p18"/>
          <p:cNvSpPr/>
          <p:nvPr/>
        </p:nvSpPr>
        <p:spPr>
          <a:xfrm>
            <a:off x="7343885" y="1070266"/>
            <a:ext cx="1554480" cy="548640"/>
          </a:xfrm>
          <a:prstGeom prst="roundRect">
            <a:avLst>
              <a:gd fmla="val 31471" name="adj"/>
            </a:avLst>
          </a:prstGeom>
          <a:solidFill>
            <a:schemeClr val="lt1"/>
          </a:solidFill>
          <a:ln>
            <a:noFill/>
          </a:ln>
          <a:effectLst>
            <a:outerShdw blurRad="127000" rotWithShape="0" algn="ctr">
              <a:srgbClr val="000000">
                <a:alpha val="2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464" name="Google Shape;464;p18"/>
          <p:cNvSpPr txBox="1"/>
          <p:nvPr/>
        </p:nvSpPr>
        <p:spPr>
          <a:xfrm>
            <a:off x="7481045" y="1115986"/>
            <a:ext cx="1280160" cy="457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3BA28"/>
                </a:solidFill>
                <a:latin typeface="Montserrat"/>
                <a:ea typeface="Montserrat"/>
                <a:cs typeface="Montserrat"/>
                <a:sym typeface="Montserrat"/>
              </a:rPr>
              <a:t>AFTER</a:t>
            </a:r>
            <a:endParaRPr b="1" sz="2400">
              <a:solidFill>
                <a:srgbClr val="F3BA28"/>
              </a:solidFill>
              <a:latin typeface="Montserrat"/>
              <a:ea typeface="Montserrat"/>
              <a:cs typeface="Montserrat"/>
              <a:sym typeface="Montserrat"/>
            </a:endParaRPr>
          </a:p>
        </p:txBody>
      </p:sp>
      <p:sp>
        <p:nvSpPr>
          <p:cNvPr id="465" name="Google Shape;465;p18"/>
          <p:cNvSpPr/>
          <p:nvPr/>
        </p:nvSpPr>
        <p:spPr>
          <a:xfrm flipH="1">
            <a:off x="893135" y="1345150"/>
            <a:ext cx="2365319" cy="4704826"/>
          </a:xfrm>
          <a:custGeom>
            <a:rect b="b" l="l" r="r" t="t"/>
            <a:pathLst>
              <a:path extrusionOk="0" h="2925680" w="1470866">
                <a:moveTo>
                  <a:pt x="1054661" y="2925681"/>
                </a:moveTo>
                <a:lnTo>
                  <a:pt x="1036221" y="2925681"/>
                </a:lnTo>
                <a:cubicBezTo>
                  <a:pt x="1024008" y="2925681"/>
                  <a:pt x="1014092" y="2915766"/>
                  <a:pt x="1014092" y="2903553"/>
                </a:cubicBezTo>
                <a:cubicBezTo>
                  <a:pt x="1014092" y="2891340"/>
                  <a:pt x="1024008" y="2881424"/>
                  <a:pt x="1036221" y="2881424"/>
                </a:cubicBezTo>
                <a:lnTo>
                  <a:pt x="1054661" y="2881424"/>
                </a:lnTo>
                <a:cubicBezTo>
                  <a:pt x="1066874" y="2881424"/>
                  <a:pt x="1076790" y="2891340"/>
                  <a:pt x="1076790" y="2903553"/>
                </a:cubicBezTo>
                <a:cubicBezTo>
                  <a:pt x="1076790" y="2915766"/>
                  <a:pt x="1066874" y="2925681"/>
                  <a:pt x="1054661" y="2925681"/>
                </a:cubicBezTo>
                <a:close/>
                <a:moveTo>
                  <a:pt x="851849" y="2925681"/>
                </a:moveTo>
                <a:lnTo>
                  <a:pt x="833409" y="2925681"/>
                </a:lnTo>
                <a:cubicBezTo>
                  <a:pt x="821196" y="2925681"/>
                  <a:pt x="811280" y="2915766"/>
                  <a:pt x="811280" y="2903553"/>
                </a:cubicBezTo>
                <a:cubicBezTo>
                  <a:pt x="811280" y="2891340"/>
                  <a:pt x="821196" y="2881424"/>
                  <a:pt x="833409" y="2881424"/>
                </a:cubicBezTo>
                <a:lnTo>
                  <a:pt x="851849" y="2881424"/>
                </a:lnTo>
                <a:cubicBezTo>
                  <a:pt x="864062" y="2881424"/>
                  <a:pt x="873977" y="2891340"/>
                  <a:pt x="873977" y="2903553"/>
                </a:cubicBezTo>
                <a:cubicBezTo>
                  <a:pt x="873977" y="2915766"/>
                  <a:pt x="864062" y="2925681"/>
                  <a:pt x="851849" y="2925681"/>
                </a:cubicBezTo>
                <a:close/>
                <a:moveTo>
                  <a:pt x="649037" y="2925681"/>
                </a:moveTo>
                <a:lnTo>
                  <a:pt x="630596" y="2925681"/>
                </a:lnTo>
                <a:cubicBezTo>
                  <a:pt x="618383" y="2925681"/>
                  <a:pt x="608468" y="2915766"/>
                  <a:pt x="608468" y="2903553"/>
                </a:cubicBezTo>
                <a:cubicBezTo>
                  <a:pt x="608468" y="2891340"/>
                  <a:pt x="618383" y="2881424"/>
                  <a:pt x="630596" y="2881424"/>
                </a:cubicBezTo>
                <a:lnTo>
                  <a:pt x="649037" y="2881424"/>
                </a:lnTo>
                <a:cubicBezTo>
                  <a:pt x="661249" y="2881424"/>
                  <a:pt x="671164" y="2891340"/>
                  <a:pt x="671164" y="2903553"/>
                </a:cubicBezTo>
                <a:cubicBezTo>
                  <a:pt x="671164" y="2915766"/>
                  <a:pt x="661249" y="2925681"/>
                  <a:pt x="649037" y="2925681"/>
                </a:cubicBezTo>
                <a:close/>
                <a:moveTo>
                  <a:pt x="446194" y="2925681"/>
                </a:moveTo>
                <a:lnTo>
                  <a:pt x="427753" y="2925681"/>
                </a:lnTo>
                <a:cubicBezTo>
                  <a:pt x="415540" y="2925681"/>
                  <a:pt x="405625" y="2915766"/>
                  <a:pt x="405625" y="2903553"/>
                </a:cubicBezTo>
                <a:cubicBezTo>
                  <a:pt x="405625" y="2891340"/>
                  <a:pt x="415540" y="2881424"/>
                  <a:pt x="427753" y="2881424"/>
                </a:cubicBezTo>
                <a:lnTo>
                  <a:pt x="446194" y="2881424"/>
                </a:lnTo>
                <a:cubicBezTo>
                  <a:pt x="458407" y="2881424"/>
                  <a:pt x="468322" y="2891340"/>
                  <a:pt x="468322" y="2903553"/>
                </a:cubicBezTo>
                <a:cubicBezTo>
                  <a:pt x="468322" y="2915766"/>
                  <a:pt x="458437" y="2925681"/>
                  <a:pt x="446194" y="2925681"/>
                </a:cubicBezTo>
                <a:close/>
                <a:moveTo>
                  <a:pt x="243381" y="2925681"/>
                </a:moveTo>
                <a:lnTo>
                  <a:pt x="224941" y="2925681"/>
                </a:lnTo>
                <a:cubicBezTo>
                  <a:pt x="212728" y="2925681"/>
                  <a:pt x="202813" y="2915766"/>
                  <a:pt x="202813" y="2903553"/>
                </a:cubicBezTo>
                <a:cubicBezTo>
                  <a:pt x="202813" y="2891340"/>
                  <a:pt x="212728" y="2881424"/>
                  <a:pt x="224941" y="2881424"/>
                </a:cubicBezTo>
                <a:lnTo>
                  <a:pt x="243381" y="2881424"/>
                </a:lnTo>
                <a:cubicBezTo>
                  <a:pt x="255594" y="2881424"/>
                  <a:pt x="265510" y="2891340"/>
                  <a:pt x="265510" y="2903553"/>
                </a:cubicBezTo>
                <a:cubicBezTo>
                  <a:pt x="265510" y="2915766"/>
                  <a:pt x="255594" y="2925681"/>
                  <a:pt x="243381" y="2925681"/>
                </a:cubicBezTo>
                <a:close/>
                <a:moveTo>
                  <a:pt x="40569" y="2925681"/>
                </a:moveTo>
                <a:lnTo>
                  <a:pt x="22128" y="2925681"/>
                </a:lnTo>
                <a:cubicBezTo>
                  <a:pt x="9915" y="2925681"/>
                  <a:pt x="0" y="2915766"/>
                  <a:pt x="0" y="2903553"/>
                </a:cubicBezTo>
                <a:cubicBezTo>
                  <a:pt x="0" y="2891340"/>
                  <a:pt x="9915" y="2881424"/>
                  <a:pt x="22128" y="2881424"/>
                </a:cubicBezTo>
                <a:lnTo>
                  <a:pt x="40569" y="2881424"/>
                </a:lnTo>
                <a:cubicBezTo>
                  <a:pt x="52781" y="2881424"/>
                  <a:pt x="62697" y="2891340"/>
                  <a:pt x="62697" y="2903553"/>
                </a:cubicBezTo>
                <a:cubicBezTo>
                  <a:pt x="62697" y="2915766"/>
                  <a:pt x="52781" y="2925681"/>
                  <a:pt x="40569" y="2925681"/>
                </a:cubicBezTo>
                <a:close/>
                <a:moveTo>
                  <a:pt x="1237552" y="2911594"/>
                </a:moveTo>
                <a:cubicBezTo>
                  <a:pt x="1228151" y="2911594"/>
                  <a:pt x="1219445" y="2905578"/>
                  <a:pt x="1216482" y="2896147"/>
                </a:cubicBezTo>
                <a:cubicBezTo>
                  <a:pt x="1212794" y="2884508"/>
                  <a:pt x="1219233" y="2872053"/>
                  <a:pt x="1230902" y="2868365"/>
                </a:cubicBezTo>
                <a:cubicBezTo>
                  <a:pt x="1236282" y="2866672"/>
                  <a:pt x="1241724" y="2864738"/>
                  <a:pt x="1247044" y="2862712"/>
                </a:cubicBezTo>
                <a:cubicBezTo>
                  <a:pt x="1258441" y="2858299"/>
                  <a:pt x="1271258" y="2863982"/>
                  <a:pt x="1275642" y="2875378"/>
                </a:cubicBezTo>
                <a:cubicBezTo>
                  <a:pt x="1280056" y="2886775"/>
                  <a:pt x="1274372" y="2899593"/>
                  <a:pt x="1262975" y="2903976"/>
                </a:cubicBezTo>
                <a:cubicBezTo>
                  <a:pt x="1256808" y="2906364"/>
                  <a:pt x="1250521" y="2908571"/>
                  <a:pt x="1244263" y="2910536"/>
                </a:cubicBezTo>
                <a:cubicBezTo>
                  <a:pt x="1242026" y="2911262"/>
                  <a:pt x="1239789" y="2911594"/>
                  <a:pt x="1237552" y="2911594"/>
                </a:cubicBezTo>
                <a:close/>
                <a:moveTo>
                  <a:pt x="1396924" y="2792337"/>
                </a:moveTo>
                <a:cubicBezTo>
                  <a:pt x="1392662" y="2792337"/>
                  <a:pt x="1388339" y="2791098"/>
                  <a:pt x="1384560" y="2788528"/>
                </a:cubicBezTo>
                <a:cubicBezTo>
                  <a:pt x="1374433" y="2781666"/>
                  <a:pt x="1371773" y="2767911"/>
                  <a:pt x="1378635" y="2757815"/>
                </a:cubicBezTo>
                <a:cubicBezTo>
                  <a:pt x="1381809" y="2753129"/>
                  <a:pt x="1384863" y="2748292"/>
                  <a:pt x="1387765" y="2743395"/>
                </a:cubicBezTo>
                <a:cubicBezTo>
                  <a:pt x="1393992" y="2732875"/>
                  <a:pt x="1407535" y="2729398"/>
                  <a:pt x="1418085" y="2735595"/>
                </a:cubicBezTo>
                <a:cubicBezTo>
                  <a:pt x="1428605" y="2741823"/>
                  <a:pt x="1432081" y="2755396"/>
                  <a:pt x="1425885" y="2765916"/>
                </a:cubicBezTo>
                <a:cubicBezTo>
                  <a:pt x="1422529" y="2771569"/>
                  <a:pt x="1418992" y="2777192"/>
                  <a:pt x="1415304" y="2782603"/>
                </a:cubicBezTo>
                <a:cubicBezTo>
                  <a:pt x="1411011" y="2788951"/>
                  <a:pt x="1404029" y="2792337"/>
                  <a:pt x="1396924" y="2792337"/>
                </a:cubicBezTo>
                <a:close/>
                <a:moveTo>
                  <a:pt x="1448738" y="2599984"/>
                </a:moveTo>
                <a:cubicBezTo>
                  <a:pt x="1436526" y="2599984"/>
                  <a:pt x="1426610" y="2590069"/>
                  <a:pt x="1426610" y="2577856"/>
                </a:cubicBezTo>
                <a:lnTo>
                  <a:pt x="1426610" y="2559416"/>
                </a:lnTo>
                <a:cubicBezTo>
                  <a:pt x="1426610" y="2547203"/>
                  <a:pt x="1436526" y="2537287"/>
                  <a:pt x="1448738" y="2537287"/>
                </a:cubicBezTo>
                <a:cubicBezTo>
                  <a:pt x="1460951" y="2537287"/>
                  <a:pt x="1470867" y="2547203"/>
                  <a:pt x="1470867" y="2559416"/>
                </a:cubicBezTo>
                <a:lnTo>
                  <a:pt x="1470867" y="2577856"/>
                </a:lnTo>
                <a:cubicBezTo>
                  <a:pt x="1470867" y="2590069"/>
                  <a:pt x="1460951" y="2599984"/>
                  <a:pt x="1448738" y="2599984"/>
                </a:cubicBezTo>
                <a:close/>
                <a:moveTo>
                  <a:pt x="1448738" y="2397172"/>
                </a:moveTo>
                <a:cubicBezTo>
                  <a:pt x="1436526" y="2397172"/>
                  <a:pt x="1426610" y="2387256"/>
                  <a:pt x="1426610" y="2375043"/>
                </a:cubicBezTo>
                <a:lnTo>
                  <a:pt x="1426610" y="2356603"/>
                </a:lnTo>
                <a:cubicBezTo>
                  <a:pt x="1426610" y="2344390"/>
                  <a:pt x="1436526" y="2334475"/>
                  <a:pt x="1448738" y="2334475"/>
                </a:cubicBezTo>
                <a:cubicBezTo>
                  <a:pt x="1460951" y="2334475"/>
                  <a:pt x="1470867" y="2344390"/>
                  <a:pt x="1470867" y="2356603"/>
                </a:cubicBezTo>
                <a:lnTo>
                  <a:pt x="1470867" y="2375043"/>
                </a:lnTo>
                <a:cubicBezTo>
                  <a:pt x="1470867" y="2387256"/>
                  <a:pt x="1460951" y="2397172"/>
                  <a:pt x="1448738" y="2397172"/>
                </a:cubicBezTo>
                <a:close/>
                <a:moveTo>
                  <a:pt x="1448738" y="2194359"/>
                </a:moveTo>
                <a:cubicBezTo>
                  <a:pt x="1436526" y="2194359"/>
                  <a:pt x="1426610" y="2184444"/>
                  <a:pt x="1426610" y="2172231"/>
                </a:cubicBezTo>
                <a:lnTo>
                  <a:pt x="1426610" y="2153791"/>
                </a:lnTo>
                <a:cubicBezTo>
                  <a:pt x="1426610" y="2141578"/>
                  <a:pt x="1436526" y="2131662"/>
                  <a:pt x="1448738" y="2131662"/>
                </a:cubicBezTo>
                <a:cubicBezTo>
                  <a:pt x="1460951" y="2131662"/>
                  <a:pt x="1470867" y="2141578"/>
                  <a:pt x="1470867" y="2153791"/>
                </a:cubicBezTo>
                <a:lnTo>
                  <a:pt x="1470867" y="2172231"/>
                </a:lnTo>
                <a:cubicBezTo>
                  <a:pt x="1470867" y="2184444"/>
                  <a:pt x="1460951" y="2194359"/>
                  <a:pt x="1448738" y="2194359"/>
                </a:cubicBezTo>
                <a:close/>
                <a:moveTo>
                  <a:pt x="1448738" y="1991517"/>
                </a:moveTo>
                <a:cubicBezTo>
                  <a:pt x="1436526" y="1991517"/>
                  <a:pt x="1426610" y="1981601"/>
                  <a:pt x="1426610" y="1969388"/>
                </a:cubicBezTo>
                <a:lnTo>
                  <a:pt x="1426610" y="1950948"/>
                </a:lnTo>
                <a:cubicBezTo>
                  <a:pt x="1426610" y="1938735"/>
                  <a:pt x="1436526" y="1928819"/>
                  <a:pt x="1448738" y="1928819"/>
                </a:cubicBezTo>
                <a:cubicBezTo>
                  <a:pt x="1460951" y="1928819"/>
                  <a:pt x="1470867" y="1938735"/>
                  <a:pt x="1470867" y="1950948"/>
                </a:cubicBezTo>
                <a:lnTo>
                  <a:pt x="1470867" y="1969388"/>
                </a:lnTo>
                <a:cubicBezTo>
                  <a:pt x="1470867" y="1981631"/>
                  <a:pt x="1460951" y="1991517"/>
                  <a:pt x="1448738" y="1991517"/>
                </a:cubicBezTo>
                <a:close/>
                <a:moveTo>
                  <a:pt x="1448738" y="1788704"/>
                </a:moveTo>
                <a:cubicBezTo>
                  <a:pt x="1436526" y="1788704"/>
                  <a:pt x="1426610" y="1778788"/>
                  <a:pt x="1426610" y="1766576"/>
                </a:cubicBezTo>
                <a:lnTo>
                  <a:pt x="1426610" y="1748135"/>
                </a:lnTo>
                <a:cubicBezTo>
                  <a:pt x="1426610" y="1735922"/>
                  <a:pt x="1436526" y="1726007"/>
                  <a:pt x="1448738" y="1726007"/>
                </a:cubicBezTo>
                <a:cubicBezTo>
                  <a:pt x="1460951" y="1726007"/>
                  <a:pt x="1470867" y="1735922"/>
                  <a:pt x="1470867" y="1748135"/>
                </a:cubicBezTo>
                <a:lnTo>
                  <a:pt x="1470867" y="1766576"/>
                </a:lnTo>
                <a:cubicBezTo>
                  <a:pt x="1470867" y="1778788"/>
                  <a:pt x="1460951" y="1788704"/>
                  <a:pt x="1448738" y="1788704"/>
                </a:cubicBezTo>
                <a:close/>
                <a:moveTo>
                  <a:pt x="1448738" y="1585891"/>
                </a:moveTo>
                <a:cubicBezTo>
                  <a:pt x="1436526" y="1585891"/>
                  <a:pt x="1426610" y="1575976"/>
                  <a:pt x="1426610" y="1563763"/>
                </a:cubicBezTo>
                <a:lnTo>
                  <a:pt x="1426610" y="1545323"/>
                </a:lnTo>
                <a:cubicBezTo>
                  <a:pt x="1426610" y="1533110"/>
                  <a:pt x="1436526" y="1523195"/>
                  <a:pt x="1448738" y="1523195"/>
                </a:cubicBezTo>
                <a:cubicBezTo>
                  <a:pt x="1460951" y="1523195"/>
                  <a:pt x="1470867" y="1533110"/>
                  <a:pt x="1470867" y="1545323"/>
                </a:cubicBezTo>
                <a:lnTo>
                  <a:pt x="1470867" y="1563763"/>
                </a:lnTo>
                <a:cubicBezTo>
                  <a:pt x="1470867" y="1575976"/>
                  <a:pt x="1460951" y="1585891"/>
                  <a:pt x="1448738" y="1585891"/>
                </a:cubicBezTo>
                <a:close/>
                <a:moveTo>
                  <a:pt x="1448738" y="1383079"/>
                </a:moveTo>
                <a:cubicBezTo>
                  <a:pt x="1436526" y="1383079"/>
                  <a:pt x="1426610" y="1373164"/>
                  <a:pt x="1426610" y="1360951"/>
                </a:cubicBezTo>
                <a:lnTo>
                  <a:pt x="1426610" y="1342510"/>
                </a:lnTo>
                <a:cubicBezTo>
                  <a:pt x="1426610" y="1330298"/>
                  <a:pt x="1436526" y="1320382"/>
                  <a:pt x="1448738" y="1320382"/>
                </a:cubicBezTo>
                <a:cubicBezTo>
                  <a:pt x="1460951" y="1320382"/>
                  <a:pt x="1470867" y="1330298"/>
                  <a:pt x="1470867" y="1342510"/>
                </a:cubicBezTo>
                <a:lnTo>
                  <a:pt x="1470867" y="1360951"/>
                </a:lnTo>
                <a:cubicBezTo>
                  <a:pt x="1470867" y="1373164"/>
                  <a:pt x="1460951" y="1383079"/>
                  <a:pt x="1448738" y="1383079"/>
                </a:cubicBezTo>
                <a:close/>
                <a:moveTo>
                  <a:pt x="1448738" y="1180267"/>
                </a:moveTo>
                <a:cubicBezTo>
                  <a:pt x="1436526" y="1180267"/>
                  <a:pt x="1426610" y="1170351"/>
                  <a:pt x="1426610" y="1158138"/>
                </a:cubicBezTo>
                <a:lnTo>
                  <a:pt x="1426610" y="1139698"/>
                </a:lnTo>
                <a:cubicBezTo>
                  <a:pt x="1426610" y="1127485"/>
                  <a:pt x="1436526" y="1117570"/>
                  <a:pt x="1448738" y="1117570"/>
                </a:cubicBezTo>
                <a:cubicBezTo>
                  <a:pt x="1460951" y="1117570"/>
                  <a:pt x="1470867" y="1127485"/>
                  <a:pt x="1470867" y="1139698"/>
                </a:cubicBezTo>
                <a:lnTo>
                  <a:pt x="1470867" y="1158138"/>
                </a:lnTo>
                <a:cubicBezTo>
                  <a:pt x="1470867" y="1170351"/>
                  <a:pt x="1460951" y="1180267"/>
                  <a:pt x="1448738" y="1180267"/>
                </a:cubicBezTo>
                <a:close/>
                <a:moveTo>
                  <a:pt x="1448738" y="977424"/>
                </a:moveTo>
                <a:cubicBezTo>
                  <a:pt x="1436526" y="977424"/>
                  <a:pt x="1426610" y="967508"/>
                  <a:pt x="1426610" y="955296"/>
                </a:cubicBezTo>
                <a:lnTo>
                  <a:pt x="1426610" y="936855"/>
                </a:lnTo>
                <a:cubicBezTo>
                  <a:pt x="1426610" y="924642"/>
                  <a:pt x="1436526" y="914727"/>
                  <a:pt x="1448738" y="914727"/>
                </a:cubicBezTo>
                <a:cubicBezTo>
                  <a:pt x="1460951" y="914727"/>
                  <a:pt x="1470867" y="924642"/>
                  <a:pt x="1470867" y="936855"/>
                </a:cubicBezTo>
                <a:lnTo>
                  <a:pt x="1470867" y="955296"/>
                </a:lnTo>
                <a:cubicBezTo>
                  <a:pt x="1470867" y="967539"/>
                  <a:pt x="1460951" y="977424"/>
                  <a:pt x="1448738" y="977424"/>
                </a:cubicBezTo>
                <a:close/>
                <a:moveTo>
                  <a:pt x="1448738" y="774611"/>
                </a:moveTo>
                <a:cubicBezTo>
                  <a:pt x="1436526" y="774611"/>
                  <a:pt x="1426610" y="764696"/>
                  <a:pt x="1426610" y="752483"/>
                </a:cubicBezTo>
                <a:lnTo>
                  <a:pt x="1426610" y="734043"/>
                </a:lnTo>
                <a:cubicBezTo>
                  <a:pt x="1426610" y="721830"/>
                  <a:pt x="1436526" y="711915"/>
                  <a:pt x="1448738" y="711915"/>
                </a:cubicBezTo>
                <a:cubicBezTo>
                  <a:pt x="1460951" y="711915"/>
                  <a:pt x="1470867" y="721830"/>
                  <a:pt x="1470867" y="734043"/>
                </a:cubicBezTo>
                <a:lnTo>
                  <a:pt x="1470867" y="752483"/>
                </a:lnTo>
                <a:cubicBezTo>
                  <a:pt x="1470867" y="764696"/>
                  <a:pt x="1460951" y="774611"/>
                  <a:pt x="1448738" y="774611"/>
                </a:cubicBezTo>
                <a:close/>
                <a:moveTo>
                  <a:pt x="1448738" y="571799"/>
                </a:moveTo>
                <a:cubicBezTo>
                  <a:pt x="1436526" y="571799"/>
                  <a:pt x="1426610" y="561883"/>
                  <a:pt x="1426610" y="549670"/>
                </a:cubicBezTo>
                <a:lnTo>
                  <a:pt x="1426610" y="531230"/>
                </a:lnTo>
                <a:cubicBezTo>
                  <a:pt x="1426610" y="519017"/>
                  <a:pt x="1436526" y="509102"/>
                  <a:pt x="1448738" y="509102"/>
                </a:cubicBezTo>
                <a:cubicBezTo>
                  <a:pt x="1460951" y="509102"/>
                  <a:pt x="1470867" y="519017"/>
                  <a:pt x="1470867" y="531230"/>
                </a:cubicBezTo>
                <a:lnTo>
                  <a:pt x="1470867" y="549670"/>
                </a:lnTo>
                <a:cubicBezTo>
                  <a:pt x="1470867" y="561883"/>
                  <a:pt x="1460951" y="571799"/>
                  <a:pt x="1448738" y="571799"/>
                </a:cubicBezTo>
                <a:close/>
                <a:moveTo>
                  <a:pt x="1448738" y="368986"/>
                </a:moveTo>
                <a:cubicBezTo>
                  <a:pt x="1436526" y="368986"/>
                  <a:pt x="1426610" y="359071"/>
                  <a:pt x="1426610" y="346858"/>
                </a:cubicBezTo>
                <a:lnTo>
                  <a:pt x="1426610" y="328418"/>
                </a:lnTo>
                <a:cubicBezTo>
                  <a:pt x="1426610" y="316205"/>
                  <a:pt x="1436526" y="306289"/>
                  <a:pt x="1448738" y="306289"/>
                </a:cubicBezTo>
                <a:cubicBezTo>
                  <a:pt x="1460951" y="306289"/>
                  <a:pt x="1470867" y="316205"/>
                  <a:pt x="1470867" y="328418"/>
                </a:cubicBezTo>
                <a:lnTo>
                  <a:pt x="1470867" y="346858"/>
                </a:lnTo>
                <a:cubicBezTo>
                  <a:pt x="1470867" y="359071"/>
                  <a:pt x="1460951" y="368986"/>
                  <a:pt x="1448738" y="368986"/>
                </a:cubicBezTo>
                <a:close/>
                <a:moveTo>
                  <a:pt x="1396411" y="176785"/>
                </a:moveTo>
                <a:cubicBezTo>
                  <a:pt x="1389337" y="176785"/>
                  <a:pt x="1382384" y="173399"/>
                  <a:pt x="1378091" y="167111"/>
                </a:cubicBezTo>
                <a:cubicBezTo>
                  <a:pt x="1374887" y="162425"/>
                  <a:pt x="1371532" y="157770"/>
                  <a:pt x="1368055" y="153296"/>
                </a:cubicBezTo>
                <a:cubicBezTo>
                  <a:pt x="1360588" y="143622"/>
                  <a:pt x="1362342" y="129747"/>
                  <a:pt x="1372015" y="122250"/>
                </a:cubicBezTo>
                <a:cubicBezTo>
                  <a:pt x="1381658" y="114783"/>
                  <a:pt x="1395564" y="116536"/>
                  <a:pt x="1403061" y="126210"/>
                </a:cubicBezTo>
                <a:cubicBezTo>
                  <a:pt x="1407081" y="131409"/>
                  <a:pt x="1411011" y="136790"/>
                  <a:pt x="1414699" y="142232"/>
                </a:cubicBezTo>
                <a:cubicBezTo>
                  <a:pt x="1421592" y="152329"/>
                  <a:pt x="1418962" y="166083"/>
                  <a:pt x="1408865" y="172976"/>
                </a:cubicBezTo>
                <a:cubicBezTo>
                  <a:pt x="1405026" y="175545"/>
                  <a:pt x="1400703" y="176785"/>
                  <a:pt x="1396411" y="176785"/>
                </a:cubicBezTo>
                <a:close/>
                <a:moveTo>
                  <a:pt x="1236645" y="58072"/>
                </a:moveTo>
                <a:cubicBezTo>
                  <a:pt x="1234439" y="58072"/>
                  <a:pt x="1232232" y="57739"/>
                  <a:pt x="1230025" y="57044"/>
                </a:cubicBezTo>
                <a:cubicBezTo>
                  <a:pt x="1224614" y="55351"/>
                  <a:pt x="1219082" y="53809"/>
                  <a:pt x="1213580" y="52449"/>
                </a:cubicBezTo>
                <a:cubicBezTo>
                  <a:pt x="1201730" y="49517"/>
                  <a:pt x="1194475" y="37515"/>
                  <a:pt x="1197407" y="25665"/>
                </a:cubicBezTo>
                <a:cubicBezTo>
                  <a:pt x="1200339" y="13815"/>
                  <a:pt x="1212340" y="6560"/>
                  <a:pt x="1224190" y="9492"/>
                </a:cubicBezTo>
                <a:cubicBezTo>
                  <a:pt x="1230569" y="11064"/>
                  <a:pt x="1236978" y="12848"/>
                  <a:pt x="1243235" y="14813"/>
                </a:cubicBezTo>
                <a:cubicBezTo>
                  <a:pt x="1254904" y="18471"/>
                  <a:pt x="1261403" y="30865"/>
                  <a:pt x="1257746" y="42534"/>
                </a:cubicBezTo>
                <a:cubicBezTo>
                  <a:pt x="1254783" y="51995"/>
                  <a:pt x="1246047" y="58072"/>
                  <a:pt x="1236645" y="58072"/>
                </a:cubicBezTo>
                <a:close/>
                <a:moveTo>
                  <a:pt x="1035253" y="44257"/>
                </a:moveTo>
                <a:lnTo>
                  <a:pt x="1016813" y="44257"/>
                </a:lnTo>
                <a:cubicBezTo>
                  <a:pt x="1004600" y="44257"/>
                  <a:pt x="994685" y="34341"/>
                  <a:pt x="994685" y="22128"/>
                </a:cubicBezTo>
                <a:cubicBezTo>
                  <a:pt x="994685" y="9915"/>
                  <a:pt x="1004600" y="0"/>
                  <a:pt x="1016813" y="0"/>
                </a:cubicBezTo>
                <a:lnTo>
                  <a:pt x="1035253" y="0"/>
                </a:lnTo>
                <a:cubicBezTo>
                  <a:pt x="1047466" y="0"/>
                  <a:pt x="1057382" y="9915"/>
                  <a:pt x="1057382" y="22128"/>
                </a:cubicBezTo>
                <a:cubicBezTo>
                  <a:pt x="1057382" y="34371"/>
                  <a:pt x="1047466" y="44257"/>
                  <a:pt x="1035253" y="44257"/>
                </a:cubicBezTo>
                <a:close/>
                <a:moveTo>
                  <a:pt x="832411" y="44257"/>
                </a:moveTo>
                <a:lnTo>
                  <a:pt x="813971" y="44257"/>
                </a:lnTo>
                <a:cubicBezTo>
                  <a:pt x="801758" y="44257"/>
                  <a:pt x="791843" y="34341"/>
                  <a:pt x="791843" y="22128"/>
                </a:cubicBezTo>
                <a:cubicBezTo>
                  <a:pt x="791843" y="9915"/>
                  <a:pt x="801758" y="0"/>
                  <a:pt x="813971" y="0"/>
                </a:cubicBezTo>
                <a:lnTo>
                  <a:pt x="832411" y="0"/>
                </a:lnTo>
                <a:cubicBezTo>
                  <a:pt x="844624" y="0"/>
                  <a:pt x="854540" y="9915"/>
                  <a:pt x="854540" y="22128"/>
                </a:cubicBezTo>
                <a:cubicBezTo>
                  <a:pt x="854540" y="34371"/>
                  <a:pt x="844654" y="44257"/>
                  <a:pt x="832411" y="44257"/>
                </a:cubicBezTo>
                <a:close/>
                <a:moveTo>
                  <a:pt x="629598" y="44257"/>
                </a:moveTo>
                <a:lnTo>
                  <a:pt x="611159" y="44257"/>
                </a:lnTo>
                <a:cubicBezTo>
                  <a:pt x="598946" y="44257"/>
                  <a:pt x="589030" y="34341"/>
                  <a:pt x="589030" y="22128"/>
                </a:cubicBezTo>
                <a:cubicBezTo>
                  <a:pt x="589030" y="9915"/>
                  <a:pt x="598946" y="0"/>
                  <a:pt x="611159" y="0"/>
                </a:cubicBezTo>
                <a:lnTo>
                  <a:pt x="629598" y="0"/>
                </a:lnTo>
                <a:cubicBezTo>
                  <a:pt x="641811" y="0"/>
                  <a:pt x="651727" y="9915"/>
                  <a:pt x="651727" y="22128"/>
                </a:cubicBezTo>
                <a:cubicBezTo>
                  <a:pt x="651727" y="34371"/>
                  <a:pt x="641811" y="44257"/>
                  <a:pt x="629598" y="44257"/>
                </a:cubicBezTo>
                <a:close/>
                <a:moveTo>
                  <a:pt x="426786" y="44257"/>
                </a:moveTo>
                <a:lnTo>
                  <a:pt x="408346" y="44257"/>
                </a:lnTo>
                <a:cubicBezTo>
                  <a:pt x="396133" y="44257"/>
                  <a:pt x="386217" y="34341"/>
                  <a:pt x="386217" y="22128"/>
                </a:cubicBezTo>
                <a:cubicBezTo>
                  <a:pt x="386217" y="9915"/>
                  <a:pt x="396133" y="0"/>
                  <a:pt x="408346" y="0"/>
                </a:cubicBezTo>
                <a:lnTo>
                  <a:pt x="426786" y="0"/>
                </a:lnTo>
                <a:cubicBezTo>
                  <a:pt x="438999" y="0"/>
                  <a:pt x="448914" y="9915"/>
                  <a:pt x="448914" y="22128"/>
                </a:cubicBezTo>
                <a:cubicBezTo>
                  <a:pt x="448914" y="34371"/>
                  <a:pt x="438999" y="44257"/>
                  <a:pt x="426786" y="44257"/>
                </a:cubicBezTo>
                <a:close/>
                <a:moveTo>
                  <a:pt x="223974" y="44257"/>
                </a:moveTo>
                <a:lnTo>
                  <a:pt x="205533" y="44257"/>
                </a:lnTo>
                <a:cubicBezTo>
                  <a:pt x="193321" y="44257"/>
                  <a:pt x="183405" y="34341"/>
                  <a:pt x="183405" y="22128"/>
                </a:cubicBezTo>
                <a:cubicBezTo>
                  <a:pt x="183405" y="9915"/>
                  <a:pt x="193321" y="0"/>
                  <a:pt x="205533" y="0"/>
                </a:cubicBezTo>
                <a:lnTo>
                  <a:pt x="223974" y="0"/>
                </a:lnTo>
                <a:cubicBezTo>
                  <a:pt x="236187" y="0"/>
                  <a:pt x="246102" y="9915"/>
                  <a:pt x="246102" y="22128"/>
                </a:cubicBezTo>
                <a:cubicBezTo>
                  <a:pt x="246102" y="34371"/>
                  <a:pt x="236187" y="44257"/>
                  <a:pt x="223974" y="44257"/>
                </a:cubicBez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466" name="Google Shape;466;p18"/>
          <p:cNvSpPr/>
          <p:nvPr/>
        </p:nvSpPr>
        <p:spPr>
          <a:xfrm rot="10800000">
            <a:off x="859301" y="3740330"/>
            <a:ext cx="2387244" cy="2409898"/>
          </a:xfrm>
          <a:custGeom>
            <a:rect b="b" l="l" r="r" t="t"/>
            <a:pathLst>
              <a:path extrusionOk="0" h="1498587" w="1484500">
                <a:moveTo>
                  <a:pt x="1484500" y="1498587"/>
                </a:moveTo>
                <a:lnTo>
                  <a:pt x="1363581" y="1498587"/>
                </a:lnTo>
                <a:lnTo>
                  <a:pt x="1363581" y="362638"/>
                </a:lnTo>
                <a:cubicBezTo>
                  <a:pt x="1363581" y="229354"/>
                  <a:pt x="1255146" y="120920"/>
                  <a:pt x="1121862" y="120920"/>
                </a:cubicBezTo>
                <a:lnTo>
                  <a:pt x="0" y="120920"/>
                </a:lnTo>
                <a:lnTo>
                  <a:pt x="0" y="0"/>
                </a:lnTo>
                <a:lnTo>
                  <a:pt x="1121862" y="0"/>
                </a:lnTo>
                <a:cubicBezTo>
                  <a:pt x="1321833" y="0"/>
                  <a:pt x="1484500" y="162697"/>
                  <a:pt x="1484500" y="362638"/>
                </a:cubicBezTo>
                <a:lnTo>
                  <a:pt x="1484500" y="1498587"/>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467" name="Google Shape;467;p18"/>
          <p:cNvSpPr/>
          <p:nvPr/>
        </p:nvSpPr>
        <p:spPr>
          <a:xfrm flipH="1" rot="5400000">
            <a:off x="3228128" y="3713436"/>
            <a:ext cx="2366146" cy="2387245"/>
          </a:xfrm>
          <a:custGeom>
            <a:rect b="b" l="l" r="r" t="t"/>
            <a:pathLst>
              <a:path extrusionOk="0" h="1409862" w="1471380">
                <a:moveTo>
                  <a:pt x="33192" y="1409863"/>
                </a:moveTo>
                <a:lnTo>
                  <a:pt x="0" y="1409863"/>
                </a:lnTo>
                <a:lnTo>
                  <a:pt x="0" y="319319"/>
                </a:lnTo>
                <a:cubicBezTo>
                  <a:pt x="0" y="143229"/>
                  <a:pt x="143260" y="0"/>
                  <a:pt x="319319" y="0"/>
                </a:cubicBezTo>
                <a:lnTo>
                  <a:pt x="1471380" y="0"/>
                </a:lnTo>
                <a:lnTo>
                  <a:pt x="1471380" y="33192"/>
                </a:lnTo>
                <a:lnTo>
                  <a:pt x="319319" y="33192"/>
                </a:lnTo>
                <a:cubicBezTo>
                  <a:pt x="161548" y="33192"/>
                  <a:pt x="33192" y="161549"/>
                  <a:pt x="33192" y="319319"/>
                </a:cubicBezTo>
                <a:lnTo>
                  <a:pt x="33192" y="1409863"/>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grpSp>
        <p:nvGrpSpPr>
          <p:cNvPr id="468" name="Google Shape;468;p18"/>
          <p:cNvGrpSpPr/>
          <p:nvPr/>
        </p:nvGrpSpPr>
        <p:grpSpPr>
          <a:xfrm>
            <a:off x="1482793" y="2798497"/>
            <a:ext cx="3474721" cy="2054921"/>
            <a:chOff x="-1" y="-1"/>
            <a:chExt cx="3729673" cy="2145840"/>
          </a:xfrm>
        </p:grpSpPr>
        <p:pic>
          <p:nvPicPr>
            <p:cNvPr descr="Picture 4" id="469" name="Google Shape;469;p18"/>
            <p:cNvPicPr preferRelativeResize="0"/>
            <p:nvPr/>
          </p:nvPicPr>
          <p:blipFill rotWithShape="1">
            <a:blip r:embed="rId4">
              <a:alphaModFix/>
            </a:blip>
            <a:srcRect b="0" l="0" r="0" t="0"/>
            <a:stretch/>
          </p:blipFill>
          <p:spPr>
            <a:xfrm>
              <a:off x="-1" y="0"/>
              <a:ext cx="3729673" cy="2145839"/>
            </a:xfrm>
            <a:prstGeom prst="rect">
              <a:avLst/>
            </a:prstGeom>
            <a:noFill/>
            <a:ln>
              <a:noFill/>
            </a:ln>
          </p:spPr>
        </p:pic>
        <p:sp>
          <p:nvSpPr>
            <p:cNvPr id="470" name="Google Shape;470;p18"/>
            <p:cNvSpPr/>
            <p:nvPr/>
          </p:nvSpPr>
          <p:spPr>
            <a:xfrm>
              <a:off x="0" y="-1"/>
              <a:ext cx="3729672" cy="2145839"/>
            </a:xfrm>
            <a:prstGeom prst="rect">
              <a:avLst/>
            </a:prstGeom>
            <a:noFill/>
            <a:ln cap="flat" cmpd="sng" w="19050">
              <a:solidFill>
                <a:srgbClr val="10326D"/>
              </a:solidFill>
              <a:prstDash val="solid"/>
              <a:miter lim="800000"/>
              <a:headEnd len="sm" w="sm" type="none"/>
              <a:tailEnd len="sm" w="sm" type="none"/>
            </a:ln>
          </p:spPr>
          <p:txBody>
            <a:bodyPr anchorCtr="0" anchor="ctr" bIns="45700" lIns="45700" spcFirstLastPara="1" rIns="45700" wrap="square" tIns="45700">
              <a:noAutofit/>
            </a:bodyPr>
            <a:lstStyle/>
            <a:p>
              <a:pPr indent="0" lvl="0" marL="0" marR="0" rtl="0" algn="ctr">
                <a:spcBef>
                  <a:spcPts val="0"/>
                </a:spcBef>
                <a:spcAft>
                  <a:spcPts val="0"/>
                </a:spcAft>
                <a:buNone/>
              </a:pPr>
              <a:r>
                <a:t/>
              </a:r>
              <a:endParaRPr sz="1800">
                <a:solidFill>
                  <a:schemeClr val="dk1"/>
                </a:solidFill>
                <a:latin typeface="Montserrat"/>
                <a:ea typeface="Montserrat"/>
                <a:cs typeface="Montserrat"/>
                <a:sym typeface="Montserrat"/>
              </a:endParaRPr>
            </a:p>
          </p:txBody>
        </p:sp>
      </p:grpSp>
      <p:grpSp>
        <p:nvGrpSpPr>
          <p:cNvPr id="471" name="Google Shape;471;p18"/>
          <p:cNvGrpSpPr/>
          <p:nvPr/>
        </p:nvGrpSpPr>
        <p:grpSpPr>
          <a:xfrm>
            <a:off x="6566645" y="1923181"/>
            <a:ext cx="4389122" cy="3603265"/>
            <a:chOff x="0" y="0"/>
            <a:chExt cx="4777885" cy="3922419"/>
          </a:xfrm>
        </p:grpSpPr>
        <p:pic>
          <p:nvPicPr>
            <p:cNvPr descr="Picture 6" id="472" name="Google Shape;472;p18"/>
            <p:cNvPicPr preferRelativeResize="0"/>
            <p:nvPr/>
          </p:nvPicPr>
          <p:blipFill rotWithShape="1">
            <a:blip r:embed="rId5">
              <a:alphaModFix/>
            </a:blip>
            <a:srcRect b="0" l="0" r="0" t="0"/>
            <a:stretch/>
          </p:blipFill>
          <p:spPr>
            <a:xfrm>
              <a:off x="0" y="729030"/>
              <a:ext cx="4674597" cy="2937273"/>
            </a:xfrm>
            <a:prstGeom prst="rect">
              <a:avLst/>
            </a:prstGeom>
            <a:noFill/>
            <a:ln>
              <a:noFill/>
            </a:ln>
          </p:spPr>
        </p:pic>
        <p:grpSp>
          <p:nvGrpSpPr>
            <p:cNvPr id="473" name="Google Shape;473;p18"/>
            <p:cNvGrpSpPr/>
            <p:nvPr/>
          </p:nvGrpSpPr>
          <p:grpSpPr>
            <a:xfrm>
              <a:off x="2794695" y="0"/>
              <a:ext cx="1983190" cy="3922419"/>
              <a:chOff x="0" y="0"/>
              <a:chExt cx="1983189" cy="3922418"/>
            </a:xfrm>
          </p:grpSpPr>
          <p:pic>
            <p:nvPicPr>
              <p:cNvPr descr="Picture 8" id="474" name="Google Shape;474;p18"/>
              <p:cNvPicPr preferRelativeResize="0"/>
              <p:nvPr/>
            </p:nvPicPr>
            <p:blipFill rotWithShape="1">
              <a:blip r:embed="rId6">
                <a:alphaModFix/>
              </a:blip>
              <a:srcRect b="0" l="0" r="0" t="0"/>
              <a:stretch/>
            </p:blipFill>
            <p:spPr>
              <a:xfrm>
                <a:off x="0" y="0"/>
                <a:ext cx="1983189" cy="3922418"/>
              </a:xfrm>
              <a:prstGeom prst="rect">
                <a:avLst/>
              </a:prstGeom>
              <a:noFill/>
              <a:ln>
                <a:noFill/>
              </a:ln>
            </p:spPr>
          </p:pic>
          <p:pic>
            <p:nvPicPr>
              <p:cNvPr descr="Picture 9" id="475" name="Google Shape;475;p18"/>
              <p:cNvPicPr preferRelativeResize="0"/>
              <p:nvPr/>
            </p:nvPicPr>
            <p:blipFill rotWithShape="1">
              <a:blip r:embed="rId7">
                <a:alphaModFix/>
              </a:blip>
              <a:srcRect b="0" l="0" r="0" t="0"/>
              <a:stretch/>
            </p:blipFill>
            <p:spPr>
              <a:xfrm>
                <a:off x="167161" y="320042"/>
                <a:ext cx="1660046" cy="2766742"/>
              </a:xfrm>
              <a:prstGeom prst="rect">
                <a:avLst/>
              </a:prstGeom>
              <a:noFill/>
              <a:ln>
                <a:noFill/>
              </a:ln>
            </p:spPr>
          </p:pic>
        </p:grpSp>
        <p:pic>
          <p:nvPicPr>
            <p:cNvPr descr="Picture 10" id="476" name="Google Shape;476;p18"/>
            <p:cNvPicPr preferRelativeResize="0"/>
            <p:nvPr/>
          </p:nvPicPr>
          <p:blipFill rotWithShape="1">
            <a:blip r:embed="rId8">
              <a:alphaModFix/>
            </a:blip>
            <a:srcRect b="23229" l="0" r="0" t="0"/>
            <a:stretch/>
          </p:blipFill>
          <p:spPr>
            <a:xfrm>
              <a:off x="540186" y="907860"/>
              <a:ext cx="2248160" cy="2317502"/>
            </a:xfrm>
            <a:prstGeom prst="rect">
              <a:avLst/>
            </a:prstGeom>
            <a:noFill/>
            <a:ln>
              <a:noFill/>
            </a:ln>
          </p:spPr>
        </p:pic>
      </p:grpSp>
      <p:sp>
        <p:nvSpPr>
          <p:cNvPr id="477" name="Google Shape;477;p18"/>
          <p:cNvSpPr/>
          <p:nvPr/>
        </p:nvSpPr>
        <p:spPr>
          <a:xfrm>
            <a:off x="3639186" y="310285"/>
            <a:ext cx="434296" cy="434296"/>
          </a:xfrm>
          <a:custGeom>
            <a:rect b="b" l="l" r="r" t="t"/>
            <a:pathLst>
              <a:path extrusionOk="0" h="678512" w="678512">
                <a:moveTo>
                  <a:pt x="339256" y="0"/>
                </a:moveTo>
                <a:cubicBezTo>
                  <a:pt x="526622" y="0"/>
                  <a:pt x="678512" y="151890"/>
                  <a:pt x="678512" y="339256"/>
                </a:cubicBezTo>
                <a:cubicBezTo>
                  <a:pt x="678512" y="526622"/>
                  <a:pt x="526622" y="678512"/>
                  <a:pt x="339256" y="678512"/>
                </a:cubicBezTo>
                <a:cubicBezTo>
                  <a:pt x="151890" y="678512"/>
                  <a:pt x="0" y="526622"/>
                  <a:pt x="0" y="339256"/>
                </a:cubicBezTo>
                <a:cubicBezTo>
                  <a:pt x="0" y="151890"/>
                  <a:pt x="151890" y="0"/>
                  <a:pt x="339256" y="0"/>
                </a:cubicBezTo>
                <a:close/>
              </a:path>
            </a:pathLst>
          </a:custGeom>
          <a:solidFill>
            <a:schemeClr val="lt1"/>
          </a:solidFill>
          <a:ln cap="flat" cmpd="sng" w="28575">
            <a:solidFill>
              <a:srgbClr val="F3BA28"/>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478" name="Google Shape;478;p18"/>
          <p:cNvSpPr txBox="1"/>
          <p:nvPr/>
        </p:nvSpPr>
        <p:spPr>
          <a:xfrm>
            <a:off x="4091613" y="253113"/>
            <a:ext cx="3200400"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Montserrat"/>
                <a:ea typeface="Montserrat"/>
                <a:cs typeface="Montserrat"/>
                <a:sym typeface="Montserrat"/>
              </a:rPr>
              <a:t>Modernized statements to provide more value</a:t>
            </a:r>
            <a:endParaRPr/>
          </a:p>
        </p:txBody>
      </p:sp>
      <p:sp>
        <p:nvSpPr>
          <p:cNvPr id="479" name="Google Shape;479;p18"/>
          <p:cNvSpPr/>
          <p:nvPr/>
        </p:nvSpPr>
        <p:spPr>
          <a:xfrm>
            <a:off x="7722955" y="321761"/>
            <a:ext cx="434296" cy="434296"/>
          </a:xfrm>
          <a:custGeom>
            <a:rect b="b" l="l" r="r" t="t"/>
            <a:pathLst>
              <a:path extrusionOk="0" h="678512" w="678512">
                <a:moveTo>
                  <a:pt x="339256" y="0"/>
                </a:moveTo>
                <a:cubicBezTo>
                  <a:pt x="526622" y="0"/>
                  <a:pt x="678512" y="151890"/>
                  <a:pt x="678512" y="339256"/>
                </a:cubicBezTo>
                <a:cubicBezTo>
                  <a:pt x="678512" y="526622"/>
                  <a:pt x="526622" y="678512"/>
                  <a:pt x="339256" y="678512"/>
                </a:cubicBezTo>
                <a:cubicBezTo>
                  <a:pt x="151890" y="678512"/>
                  <a:pt x="0" y="526622"/>
                  <a:pt x="0" y="339256"/>
                </a:cubicBezTo>
                <a:cubicBezTo>
                  <a:pt x="0" y="151890"/>
                  <a:pt x="151890" y="0"/>
                  <a:pt x="339256" y="0"/>
                </a:cubicBezTo>
                <a:close/>
              </a:path>
            </a:pathLst>
          </a:custGeom>
          <a:solidFill>
            <a:schemeClr val="lt1"/>
          </a:solidFill>
          <a:ln cap="flat" cmpd="sng" w="28575">
            <a:solidFill>
              <a:srgbClr val="F3BA28"/>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480" name="Google Shape;480;p18"/>
          <p:cNvSpPr txBox="1"/>
          <p:nvPr/>
        </p:nvSpPr>
        <p:spPr>
          <a:xfrm>
            <a:off x="8177571" y="264589"/>
            <a:ext cx="3017520"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Montserrat"/>
                <a:ea typeface="Montserrat"/>
                <a:cs typeface="Montserrat"/>
                <a:sym typeface="Montserrat"/>
              </a:rPr>
              <a:t>Reduced generation costs by 80%</a:t>
            </a:r>
            <a:endParaRPr/>
          </a:p>
        </p:txBody>
      </p:sp>
      <p:pic>
        <p:nvPicPr>
          <p:cNvPr descr="Arrow circle with solid fill" id="481" name="Google Shape;481;p18"/>
          <p:cNvPicPr preferRelativeResize="0"/>
          <p:nvPr/>
        </p:nvPicPr>
        <p:blipFill rotWithShape="1">
          <a:blip r:embed="rId9">
            <a:alphaModFix/>
          </a:blip>
          <a:srcRect b="0" l="0" r="0" t="0"/>
          <a:stretch/>
        </p:blipFill>
        <p:spPr>
          <a:xfrm>
            <a:off x="7794272" y="393078"/>
            <a:ext cx="291662" cy="291662"/>
          </a:xfrm>
          <a:prstGeom prst="rect">
            <a:avLst/>
          </a:prstGeom>
          <a:noFill/>
          <a:ln>
            <a:noFill/>
          </a:ln>
        </p:spPr>
      </p:pic>
      <p:pic>
        <p:nvPicPr>
          <p:cNvPr id="482" name="Google Shape;482;p18"/>
          <p:cNvPicPr preferRelativeResize="0"/>
          <p:nvPr/>
        </p:nvPicPr>
        <p:blipFill rotWithShape="1">
          <a:blip r:embed="rId10">
            <a:alphaModFix/>
          </a:blip>
          <a:srcRect b="0" l="0" r="0" t="0"/>
          <a:stretch/>
        </p:blipFill>
        <p:spPr>
          <a:xfrm>
            <a:off x="3748334" y="419433"/>
            <a:ext cx="216000" cy="2160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sp>
        <p:nvSpPr>
          <p:cNvPr id="487" name="Google Shape;487;p19"/>
          <p:cNvSpPr/>
          <p:nvPr/>
        </p:nvSpPr>
        <p:spPr>
          <a:xfrm>
            <a:off x="0" y="4097292"/>
            <a:ext cx="12192000" cy="2760708"/>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488" name="Google Shape;488;p19"/>
          <p:cNvSpPr/>
          <p:nvPr/>
        </p:nvSpPr>
        <p:spPr>
          <a:xfrm>
            <a:off x="939399" y="1371918"/>
            <a:ext cx="4663440" cy="4664660"/>
          </a:xfrm>
          <a:custGeom>
            <a:rect b="b" l="l" r="r" t="t"/>
            <a:pathLst>
              <a:path extrusionOk="0" h="2533598" w="2533598">
                <a:moveTo>
                  <a:pt x="2533598" y="266174"/>
                </a:moveTo>
                <a:lnTo>
                  <a:pt x="2533598" y="2267425"/>
                </a:lnTo>
                <a:cubicBezTo>
                  <a:pt x="2533598" y="2414433"/>
                  <a:pt x="2414432" y="2533599"/>
                  <a:pt x="2267425" y="2533599"/>
                </a:cubicBezTo>
                <a:lnTo>
                  <a:pt x="266174" y="2533599"/>
                </a:lnTo>
                <a:cubicBezTo>
                  <a:pt x="119166" y="2533599"/>
                  <a:pt x="0" y="2414433"/>
                  <a:pt x="0" y="2267425"/>
                </a:cubicBezTo>
                <a:lnTo>
                  <a:pt x="0" y="266174"/>
                </a:lnTo>
                <a:cubicBezTo>
                  <a:pt x="0" y="119166"/>
                  <a:pt x="119166" y="0"/>
                  <a:pt x="266174" y="0"/>
                </a:cubicBezTo>
                <a:lnTo>
                  <a:pt x="2267425" y="0"/>
                </a:lnTo>
                <a:cubicBezTo>
                  <a:pt x="2414402" y="0"/>
                  <a:pt x="2533598" y="119166"/>
                  <a:pt x="2533598" y="266174"/>
                </a:cubicBezTo>
                <a:close/>
              </a:path>
            </a:pathLst>
          </a:custGeom>
          <a:solidFill>
            <a:srgbClr val="F7F7F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489" name="Google Shape;489;p19"/>
          <p:cNvSpPr/>
          <p:nvPr/>
        </p:nvSpPr>
        <p:spPr>
          <a:xfrm>
            <a:off x="6506262" y="1371918"/>
            <a:ext cx="4663440" cy="4664660"/>
          </a:xfrm>
          <a:custGeom>
            <a:rect b="b" l="l" r="r" t="t"/>
            <a:pathLst>
              <a:path extrusionOk="0" h="2533598" w="2533598">
                <a:moveTo>
                  <a:pt x="2533598" y="266174"/>
                </a:moveTo>
                <a:lnTo>
                  <a:pt x="2533598" y="2267425"/>
                </a:lnTo>
                <a:cubicBezTo>
                  <a:pt x="2533598" y="2414433"/>
                  <a:pt x="2414432" y="2533599"/>
                  <a:pt x="2267425" y="2533599"/>
                </a:cubicBezTo>
                <a:lnTo>
                  <a:pt x="266174" y="2533599"/>
                </a:lnTo>
                <a:cubicBezTo>
                  <a:pt x="119166" y="2533599"/>
                  <a:pt x="0" y="2414433"/>
                  <a:pt x="0" y="2267425"/>
                </a:cubicBezTo>
                <a:lnTo>
                  <a:pt x="0" y="266174"/>
                </a:lnTo>
                <a:cubicBezTo>
                  <a:pt x="0" y="119166"/>
                  <a:pt x="119166" y="0"/>
                  <a:pt x="266174" y="0"/>
                </a:cubicBezTo>
                <a:lnTo>
                  <a:pt x="2267425" y="0"/>
                </a:lnTo>
                <a:cubicBezTo>
                  <a:pt x="2414402" y="0"/>
                  <a:pt x="2533598" y="119166"/>
                  <a:pt x="2533598" y="266174"/>
                </a:cubicBezTo>
                <a:close/>
              </a:path>
            </a:pathLst>
          </a:custGeom>
          <a:solidFill>
            <a:srgbClr val="F7F7F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cxnSp>
        <p:nvCxnSpPr>
          <p:cNvPr id="490" name="Google Shape;490;p19"/>
          <p:cNvCxnSpPr/>
          <p:nvPr/>
        </p:nvCxnSpPr>
        <p:spPr>
          <a:xfrm>
            <a:off x="844732" y="6315166"/>
            <a:ext cx="10929257" cy="0"/>
          </a:xfrm>
          <a:prstGeom prst="straightConnector1">
            <a:avLst/>
          </a:prstGeom>
          <a:noFill/>
          <a:ln cap="flat" cmpd="sng" w="9525">
            <a:solidFill>
              <a:srgbClr val="5CB3C1">
                <a:alpha val="49803"/>
              </a:srgbClr>
            </a:solidFill>
            <a:prstDash val="solid"/>
            <a:miter lim="800000"/>
            <a:headEnd len="sm" w="sm" type="none"/>
            <a:tailEnd len="sm" w="sm" type="none"/>
          </a:ln>
        </p:spPr>
      </p:cxnSp>
      <p:sp>
        <p:nvSpPr>
          <p:cNvPr id="491" name="Google Shape;491;p19"/>
          <p:cNvSpPr txBox="1"/>
          <p:nvPr/>
        </p:nvSpPr>
        <p:spPr>
          <a:xfrm>
            <a:off x="631372" y="6430581"/>
            <a:ext cx="2632534" cy="230832"/>
          </a:xfrm>
          <a:prstGeom prst="rect">
            <a:avLst/>
          </a:prstGeom>
          <a:noFill/>
          <a:ln>
            <a:noFill/>
          </a:ln>
        </p:spPr>
        <p:txBody>
          <a:bodyPr anchorCtr="0" anchor="ctr" bIns="0" lIns="0" spcFirstLastPara="1" rIns="0" wrap="square" tIns="0">
            <a:spAutoFit/>
          </a:bodyPr>
          <a:lstStyle/>
          <a:p>
            <a:pPr indent="0" lvl="0" marL="0" marR="0" rtl="0" algn="l">
              <a:spcBef>
                <a:spcPts val="0"/>
              </a:spcBef>
              <a:spcAft>
                <a:spcPts val="0"/>
              </a:spcAft>
              <a:buNone/>
            </a:pPr>
            <a:r>
              <a:rPr lang="en-US" sz="1500">
                <a:solidFill>
                  <a:srgbClr val="091B46"/>
                </a:solidFill>
                <a:latin typeface="Montserrat"/>
                <a:ea typeface="Montserrat"/>
                <a:cs typeface="Montserrat"/>
                <a:sym typeface="Montserrat"/>
              </a:rPr>
              <a:t>Storied</a:t>
            </a:r>
            <a:r>
              <a:rPr lang="en-US" sz="1500">
                <a:solidFill>
                  <a:srgbClr val="5CB3C1"/>
                </a:solidFill>
                <a:latin typeface="Montserrat"/>
                <a:ea typeface="Montserrat"/>
                <a:cs typeface="Montserrat"/>
                <a:sym typeface="Montserrat"/>
              </a:rPr>
              <a:t> Data Inc.</a:t>
            </a:r>
            <a:r>
              <a:rPr lang="en-US" sz="1100">
                <a:solidFill>
                  <a:srgbClr val="5CB3C1"/>
                </a:solidFill>
                <a:latin typeface="Montserrat"/>
                <a:ea typeface="Montserrat"/>
                <a:cs typeface="Montserrat"/>
                <a:sym typeface="Montserrat"/>
              </a:rPr>
              <a:t>, </a:t>
            </a:r>
            <a:r>
              <a:rPr lang="en-US" sz="1100">
                <a:solidFill>
                  <a:srgbClr val="091C4A"/>
                </a:solidFill>
                <a:latin typeface="Montserrat"/>
                <a:ea typeface="Montserrat"/>
                <a:cs typeface="Montserrat"/>
                <a:sym typeface="Montserrat"/>
              </a:rPr>
              <a:t>Confidential</a:t>
            </a:r>
            <a:endParaRPr/>
          </a:p>
        </p:txBody>
      </p:sp>
      <p:sp>
        <p:nvSpPr>
          <p:cNvPr id="492" name="Google Shape;492;p19"/>
          <p:cNvSpPr txBox="1"/>
          <p:nvPr/>
        </p:nvSpPr>
        <p:spPr>
          <a:xfrm>
            <a:off x="11363349" y="6398461"/>
            <a:ext cx="264816"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100">
                <a:solidFill>
                  <a:schemeClr val="dk1"/>
                </a:solidFill>
                <a:latin typeface="Montserrat"/>
                <a:ea typeface="Montserrat"/>
                <a:cs typeface="Montserrat"/>
                <a:sym typeface="Montserrat"/>
              </a:rPr>
              <a:t>3</a:t>
            </a:r>
            <a:endParaRPr sz="1100">
              <a:solidFill>
                <a:schemeClr val="dk1"/>
              </a:solidFill>
              <a:latin typeface="Montserrat"/>
              <a:ea typeface="Montserrat"/>
              <a:cs typeface="Montserrat"/>
              <a:sym typeface="Montserrat"/>
            </a:endParaRPr>
          </a:p>
        </p:txBody>
      </p:sp>
      <p:sp>
        <p:nvSpPr>
          <p:cNvPr id="493" name="Google Shape;493;p19"/>
          <p:cNvSpPr/>
          <p:nvPr/>
        </p:nvSpPr>
        <p:spPr>
          <a:xfrm rot="-5400000">
            <a:off x="6416160" y="3763299"/>
            <a:ext cx="2366146" cy="2267219"/>
          </a:xfrm>
          <a:custGeom>
            <a:rect b="b" l="l" r="r" t="t"/>
            <a:pathLst>
              <a:path extrusionOk="0" h="1409862" w="1471380">
                <a:moveTo>
                  <a:pt x="33192" y="1409863"/>
                </a:moveTo>
                <a:lnTo>
                  <a:pt x="0" y="1409863"/>
                </a:lnTo>
                <a:lnTo>
                  <a:pt x="0" y="319319"/>
                </a:lnTo>
                <a:cubicBezTo>
                  <a:pt x="0" y="143229"/>
                  <a:pt x="143260" y="0"/>
                  <a:pt x="319319" y="0"/>
                </a:cubicBezTo>
                <a:lnTo>
                  <a:pt x="1471380" y="0"/>
                </a:lnTo>
                <a:lnTo>
                  <a:pt x="1471380" y="33192"/>
                </a:lnTo>
                <a:lnTo>
                  <a:pt x="319319" y="33192"/>
                </a:lnTo>
                <a:cubicBezTo>
                  <a:pt x="161548" y="33192"/>
                  <a:pt x="33192" y="161549"/>
                  <a:pt x="33192" y="319319"/>
                </a:cubicBezTo>
                <a:lnTo>
                  <a:pt x="33192" y="1409863"/>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494" name="Google Shape;494;p19"/>
          <p:cNvSpPr/>
          <p:nvPr/>
        </p:nvSpPr>
        <p:spPr>
          <a:xfrm>
            <a:off x="8829772" y="1375156"/>
            <a:ext cx="2365319" cy="4704826"/>
          </a:xfrm>
          <a:custGeom>
            <a:rect b="b" l="l" r="r" t="t"/>
            <a:pathLst>
              <a:path extrusionOk="0" h="2925680" w="1470866">
                <a:moveTo>
                  <a:pt x="1054661" y="2925681"/>
                </a:moveTo>
                <a:lnTo>
                  <a:pt x="1036221" y="2925681"/>
                </a:lnTo>
                <a:cubicBezTo>
                  <a:pt x="1024008" y="2925681"/>
                  <a:pt x="1014092" y="2915766"/>
                  <a:pt x="1014092" y="2903553"/>
                </a:cubicBezTo>
                <a:cubicBezTo>
                  <a:pt x="1014092" y="2891340"/>
                  <a:pt x="1024008" y="2881424"/>
                  <a:pt x="1036221" y="2881424"/>
                </a:cubicBezTo>
                <a:lnTo>
                  <a:pt x="1054661" y="2881424"/>
                </a:lnTo>
                <a:cubicBezTo>
                  <a:pt x="1066874" y="2881424"/>
                  <a:pt x="1076790" y="2891340"/>
                  <a:pt x="1076790" y="2903553"/>
                </a:cubicBezTo>
                <a:cubicBezTo>
                  <a:pt x="1076790" y="2915766"/>
                  <a:pt x="1066874" y="2925681"/>
                  <a:pt x="1054661" y="2925681"/>
                </a:cubicBezTo>
                <a:close/>
                <a:moveTo>
                  <a:pt x="851849" y="2925681"/>
                </a:moveTo>
                <a:lnTo>
                  <a:pt x="833409" y="2925681"/>
                </a:lnTo>
                <a:cubicBezTo>
                  <a:pt x="821196" y="2925681"/>
                  <a:pt x="811280" y="2915766"/>
                  <a:pt x="811280" y="2903553"/>
                </a:cubicBezTo>
                <a:cubicBezTo>
                  <a:pt x="811280" y="2891340"/>
                  <a:pt x="821196" y="2881424"/>
                  <a:pt x="833409" y="2881424"/>
                </a:cubicBezTo>
                <a:lnTo>
                  <a:pt x="851849" y="2881424"/>
                </a:lnTo>
                <a:cubicBezTo>
                  <a:pt x="864062" y="2881424"/>
                  <a:pt x="873977" y="2891340"/>
                  <a:pt x="873977" y="2903553"/>
                </a:cubicBezTo>
                <a:cubicBezTo>
                  <a:pt x="873977" y="2915766"/>
                  <a:pt x="864062" y="2925681"/>
                  <a:pt x="851849" y="2925681"/>
                </a:cubicBezTo>
                <a:close/>
                <a:moveTo>
                  <a:pt x="649037" y="2925681"/>
                </a:moveTo>
                <a:lnTo>
                  <a:pt x="630596" y="2925681"/>
                </a:lnTo>
                <a:cubicBezTo>
                  <a:pt x="618383" y="2925681"/>
                  <a:pt x="608468" y="2915766"/>
                  <a:pt x="608468" y="2903553"/>
                </a:cubicBezTo>
                <a:cubicBezTo>
                  <a:pt x="608468" y="2891340"/>
                  <a:pt x="618383" y="2881424"/>
                  <a:pt x="630596" y="2881424"/>
                </a:cubicBezTo>
                <a:lnTo>
                  <a:pt x="649037" y="2881424"/>
                </a:lnTo>
                <a:cubicBezTo>
                  <a:pt x="661249" y="2881424"/>
                  <a:pt x="671164" y="2891340"/>
                  <a:pt x="671164" y="2903553"/>
                </a:cubicBezTo>
                <a:cubicBezTo>
                  <a:pt x="671164" y="2915766"/>
                  <a:pt x="661249" y="2925681"/>
                  <a:pt x="649037" y="2925681"/>
                </a:cubicBezTo>
                <a:close/>
                <a:moveTo>
                  <a:pt x="446194" y="2925681"/>
                </a:moveTo>
                <a:lnTo>
                  <a:pt x="427753" y="2925681"/>
                </a:lnTo>
                <a:cubicBezTo>
                  <a:pt x="415540" y="2925681"/>
                  <a:pt x="405625" y="2915766"/>
                  <a:pt x="405625" y="2903553"/>
                </a:cubicBezTo>
                <a:cubicBezTo>
                  <a:pt x="405625" y="2891340"/>
                  <a:pt x="415540" y="2881424"/>
                  <a:pt x="427753" y="2881424"/>
                </a:cubicBezTo>
                <a:lnTo>
                  <a:pt x="446194" y="2881424"/>
                </a:lnTo>
                <a:cubicBezTo>
                  <a:pt x="458407" y="2881424"/>
                  <a:pt x="468322" y="2891340"/>
                  <a:pt x="468322" y="2903553"/>
                </a:cubicBezTo>
                <a:cubicBezTo>
                  <a:pt x="468322" y="2915766"/>
                  <a:pt x="458437" y="2925681"/>
                  <a:pt x="446194" y="2925681"/>
                </a:cubicBezTo>
                <a:close/>
                <a:moveTo>
                  <a:pt x="243381" y="2925681"/>
                </a:moveTo>
                <a:lnTo>
                  <a:pt x="224941" y="2925681"/>
                </a:lnTo>
                <a:cubicBezTo>
                  <a:pt x="212728" y="2925681"/>
                  <a:pt x="202813" y="2915766"/>
                  <a:pt x="202813" y="2903553"/>
                </a:cubicBezTo>
                <a:cubicBezTo>
                  <a:pt x="202813" y="2891340"/>
                  <a:pt x="212728" y="2881424"/>
                  <a:pt x="224941" y="2881424"/>
                </a:cubicBezTo>
                <a:lnTo>
                  <a:pt x="243381" y="2881424"/>
                </a:lnTo>
                <a:cubicBezTo>
                  <a:pt x="255594" y="2881424"/>
                  <a:pt x="265510" y="2891340"/>
                  <a:pt x="265510" y="2903553"/>
                </a:cubicBezTo>
                <a:cubicBezTo>
                  <a:pt x="265510" y="2915766"/>
                  <a:pt x="255594" y="2925681"/>
                  <a:pt x="243381" y="2925681"/>
                </a:cubicBezTo>
                <a:close/>
                <a:moveTo>
                  <a:pt x="40569" y="2925681"/>
                </a:moveTo>
                <a:lnTo>
                  <a:pt x="22128" y="2925681"/>
                </a:lnTo>
                <a:cubicBezTo>
                  <a:pt x="9915" y="2925681"/>
                  <a:pt x="0" y="2915766"/>
                  <a:pt x="0" y="2903553"/>
                </a:cubicBezTo>
                <a:cubicBezTo>
                  <a:pt x="0" y="2891340"/>
                  <a:pt x="9915" y="2881424"/>
                  <a:pt x="22128" y="2881424"/>
                </a:cubicBezTo>
                <a:lnTo>
                  <a:pt x="40569" y="2881424"/>
                </a:lnTo>
                <a:cubicBezTo>
                  <a:pt x="52781" y="2881424"/>
                  <a:pt x="62697" y="2891340"/>
                  <a:pt x="62697" y="2903553"/>
                </a:cubicBezTo>
                <a:cubicBezTo>
                  <a:pt x="62697" y="2915766"/>
                  <a:pt x="52781" y="2925681"/>
                  <a:pt x="40569" y="2925681"/>
                </a:cubicBezTo>
                <a:close/>
                <a:moveTo>
                  <a:pt x="1237552" y="2911594"/>
                </a:moveTo>
                <a:cubicBezTo>
                  <a:pt x="1228151" y="2911594"/>
                  <a:pt x="1219445" y="2905578"/>
                  <a:pt x="1216482" y="2896147"/>
                </a:cubicBezTo>
                <a:cubicBezTo>
                  <a:pt x="1212794" y="2884508"/>
                  <a:pt x="1219233" y="2872053"/>
                  <a:pt x="1230902" y="2868365"/>
                </a:cubicBezTo>
                <a:cubicBezTo>
                  <a:pt x="1236282" y="2866672"/>
                  <a:pt x="1241724" y="2864738"/>
                  <a:pt x="1247044" y="2862712"/>
                </a:cubicBezTo>
                <a:cubicBezTo>
                  <a:pt x="1258441" y="2858299"/>
                  <a:pt x="1271258" y="2863982"/>
                  <a:pt x="1275642" y="2875378"/>
                </a:cubicBezTo>
                <a:cubicBezTo>
                  <a:pt x="1280056" y="2886775"/>
                  <a:pt x="1274372" y="2899593"/>
                  <a:pt x="1262975" y="2903976"/>
                </a:cubicBezTo>
                <a:cubicBezTo>
                  <a:pt x="1256808" y="2906364"/>
                  <a:pt x="1250521" y="2908571"/>
                  <a:pt x="1244263" y="2910536"/>
                </a:cubicBezTo>
                <a:cubicBezTo>
                  <a:pt x="1242026" y="2911262"/>
                  <a:pt x="1239789" y="2911594"/>
                  <a:pt x="1237552" y="2911594"/>
                </a:cubicBezTo>
                <a:close/>
                <a:moveTo>
                  <a:pt x="1396924" y="2792337"/>
                </a:moveTo>
                <a:cubicBezTo>
                  <a:pt x="1392662" y="2792337"/>
                  <a:pt x="1388339" y="2791098"/>
                  <a:pt x="1384560" y="2788528"/>
                </a:cubicBezTo>
                <a:cubicBezTo>
                  <a:pt x="1374433" y="2781666"/>
                  <a:pt x="1371773" y="2767911"/>
                  <a:pt x="1378635" y="2757815"/>
                </a:cubicBezTo>
                <a:cubicBezTo>
                  <a:pt x="1381809" y="2753129"/>
                  <a:pt x="1384863" y="2748292"/>
                  <a:pt x="1387765" y="2743395"/>
                </a:cubicBezTo>
                <a:cubicBezTo>
                  <a:pt x="1393992" y="2732875"/>
                  <a:pt x="1407535" y="2729398"/>
                  <a:pt x="1418085" y="2735595"/>
                </a:cubicBezTo>
                <a:cubicBezTo>
                  <a:pt x="1428605" y="2741823"/>
                  <a:pt x="1432081" y="2755396"/>
                  <a:pt x="1425885" y="2765916"/>
                </a:cubicBezTo>
                <a:cubicBezTo>
                  <a:pt x="1422529" y="2771569"/>
                  <a:pt x="1418992" y="2777192"/>
                  <a:pt x="1415304" y="2782603"/>
                </a:cubicBezTo>
                <a:cubicBezTo>
                  <a:pt x="1411011" y="2788951"/>
                  <a:pt x="1404029" y="2792337"/>
                  <a:pt x="1396924" y="2792337"/>
                </a:cubicBezTo>
                <a:close/>
                <a:moveTo>
                  <a:pt x="1448738" y="2599984"/>
                </a:moveTo>
                <a:cubicBezTo>
                  <a:pt x="1436526" y="2599984"/>
                  <a:pt x="1426610" y="2590069"/>
                  <a:pt x="1426610" y="2577856"/>
                </a:cubicBezTo>
                <a:lnTo>
                  <a:pt x="1426610" y="2559416"/>
                </a:lnTo>
                <a:cubicBezTo>
                  <a:pt x="1426610" y="2547203"/>
                  <a:pt x="1436526" y="2537287"/>
                  <a:pt x="1448738" y="2537287"/>
                </a:cubicBezTo>
                <a:cubicBezTo>
                  <a:pt x="1460951" y="2537287"/>
                  <a:pt x="1470867" y="2547203"/>
                  <a:pt x="1470867" y="2559416"/>
                </a:cubicBezTo>
                <a:lnTo>
                  <a:pt x="1470867" y="2577856"/>
                </a:lnTo>
                <a:cubicBezTo>
                  <a:pt x="1470867" y="2590069"/>
                  <a:pt x="1460951" y="2599984"/>
                  <a:pt x="1448738" y="2599984"/>
                </a:cubicBezTo>
                <a:close/>
                <a:moveTo>
                  <a:pt x="1448738" y="2397172"/>
                </a:moveTo>
                <a:cubicBezTo>
                  <a:pt x="1436526" y="2397172"/>
                  <a:pt x="1426610" y="2387256"/>
                  <a:pt x="1426610" y="2375043"/>
                </a:cubicBezTo>
                <a:lnTo>
                  <a:pt x="1426610" y="2356603"/>
                </a:lnTo>
                <a:cubicBezTo>
                  <a:pt x="1426610" y="2344390"/>
                  <a:pt x="1436526" y="2334475"/>
                  <a:pt x="1448738" y="2334475"/>
                </a:cubicBezTo>
                <a:cubicBezTo>
                  <a:pt x="1460951" y="2334475"/>
                  <a:pt x="1470867" y="2344390"/>
                  <a:pt x="1470867" y="2356603"/>
                </a:cubicBezTo>
                <a:lnTo>
                  <a:pt x="1470867" y="2375043"/>
                </a:lnTo>
                <a:cubicBezTo>
                  <a:pt x="1470867" y="2387256"/>
                  <a:pt x="1460951" y="2397172"/>
                  <a:pt x="1448738" y="2397172"/>
                </a:cubicBezTo>
                <a:close/>
                <a:moveTo>
                  <a:pt x="1448738" y="2194359"/>
                </a:moveTo>
                <a:cubicBezTo>
                  <a:pt x="1436526" y="2194359"/>
                  <a:pt x="1426610" y="2184444"/>
                  <a:pt x="1426610" y="2172231"/>
                </a:cubicBezTo>
                <a:lnTo>
                  <a:pt x="1426610" y="2153791"/>
                </a:lnTo>
                <a:cubicBezTo>
                  <a:pt x="1426610" y="2141578"/>
                  <a:pt x="1436526" y="2131662"/>
                  <a:pt x="1448738" y="2131662"/>
                </a:cubicBezTo>
                <a:cubicBezTo>
                  <a:pt x="1460951" y="2131662"/>
                  <a:pt x="1470867" y="2141578"/>
                  <a:pt x="1470867" y="2153791"/>
                </a:cubicBezTo>
                <a:lnTo>
                  <a:pt x="1470867" y="2172231"/>
                </a:lnTo>
                <a:cubicBezTo>
                  <a:pt x="1470867" y="2184444"/>
                  <a:pt x="1460951" y="2194359"/>
                  <a:pt x="1448738" y="2194359"/>
                </a:cubicBezTo>
                <a:close/>
                <a:moveTo>
                  <a:pt x="1448738" y="1991517"/>
                </a:moveTo>
                <a:cubicBezTo>
                  <a:pt x="1436526" y="1991517"/>
                  <a:pt x="1426610" y="1981601"/>
                  <a:pt x="1426610" y="1969388"/>
                </a:cubicBezTo>
                <a:lnTo>
                  <a:pt x="1426610" y="1950948"/>
                </a:lnTo>
                <a:cubicBezTo>
                  <a:pt x="1426610" y="1938735"/>
                  <a:pt x="1436526" y="1928819"/>
                  <a:pt x="1448738" y="1928819"/>
                </a:cubicBezTo>
                <a:cubicBezTo>
                  <a:pt x="1460951" y="1928819"/>
                  <a:pt x="1470867" y="1938735"/>
                  <a:pt x="1470867" y="1950948"/>
                </a:cubicBezTo>
                <a:lnTo>
                  <a:pt x="1470867" y="1969388"/>
                </a:lnTo>
                <a:cubicBezTo>
                  <a:pt x="1470867" y="1981631"/>
                  <a:pt x="1460951" y="1991517"/>
                  <a:pt x="1448738" y="1991517"/>
                </a:cubicBezTo>
                <a:close/>
                <a:moveTo>
                  <a:pt x="1448738" y="1788704"/>
                </a:moveTo>
                <a:cubicBezTo>
                  <a:pt x="1436526" y="1788704"/>
                  <a:pt x="1426610" y="1778788"/>
                  <a:pt x="1426610" y="1766576"/>
                </a:cubicBezTo>
                <a:lnTo>
                  <a:pt x="1426610" y="1748135"/>
                </a:lnTo>
                <a:cubicBezTo>
                  <a:pt x="1426610" y="1735922"/>
                  <a:pt x="1436526" y="1726007"/>
                  <a:pt x="1448738" y="1726007"/>
                </a:cubicBezTo>
                <a:cubicBezTo>
                  <a:pt x="1460951" y="1726007"/>
                  <a:pt x="1470867" y="1735922"/>
                  <a:pt x="1470867" y="1748135"/>
                </a:cubicBezTo>
                <a:lnTo>
                  <a:pt x="1470867" y="1766576"/>
                </a:lnTo>
                <a:cubicBezTo>
                  <a:pt x="1470867" y="1778788"/>
                  <a:pt x="1460951" y="1788704"/>
                  <a:pt x="1448738" y="1788704"/>
                </a:cubicBezTo>
                <a:close/>
                <a:moveTo>
                  <a:pt x="1448738" y="1585891"/>
                </a:moveTo>
                <a:cubicBezTo>
                  <a:pt x="1436526" y="1585891"/>
                  <a:pt x="1426610" y="1575976"/>
                  <a:pt x="1426610" y="1563763"/>
                </a:cubicBezTo>
                <a:lnTo>
                  <a:pt x="1426610" y="1545323"/>
                </a:lnTo>
                <a:cubicBezTo>
                  <a:pt x="1426610" y="1533110"/>
                  <a:pt x="1436526" y="1523195"/>
                  <a:pt x="1448738" y="1523195"/>
                </a:cubicBezTo>
                <a:cubicBezTo>
                  <a:pt x="1460951" y="1523195"/>
                  <a:pt x="1470867" y="1533110"/>
                  <a:pt x="1470867" y="1545323"/>
                </a:cubicBezTo>
                <a:lnTo>
                  <a:pt x="1470867" y="1563763"/>
                </a:lnTo>
                <a:cubicBezTo>
                  <a:pt x="1470867" y="1575976"/>
                  <a:pt x="1460951" y="1585891"/>
                  <a:pt x="1448738" y="1585891"/>
                </a:cubicBezTo>
                <a:close/>
                <a:moveTo>
                  <a:pt x="1448738" y="1383079"/>
                </a:moveTo>
                <a:cubicBezTo>
                  <a:pt x="1436526" y="1383079"/>
                  <a:pt x="1426610" y="1373164"/>
                  <a:pt x="1426610" y="1360951"/>
                </a:cubicBezTo>
                <a:lnTo>
                  <a:pt x="1426610" y="1342510"/>
                </a:lnTo>
                <a:cubicBezTo>
                  <a:pt x="1426610" y="1330298"/>
                  <a:pt x="1436526" y="1320382"/>
                  <a:pt x="1448738" y="1320382"/>
                </a:cubicBezTo>
                <a:cubicBezTo>
                  <a:pt x="1460951" y="1320382"/>
                  <a:pt x="1470867" y="1330298"/>
                  <a:pt x="1470867" y="1342510"/>
                </a:cubicBezTo>
                <a:lnTo>
                  <a:pt x="1470867" y="1360951"/>
                </a:lnTo>
                <a:cubicBezTo>
                  <a:pt x="1470867" y="1373164"/>
                  <a:pt x="1460951" y="1383079"/>
                  <a:pt x="1448738" y="1383079"/>
                </a:cubicBezTo>
                <a:close/>
                <a:moveTo>
                  <a:pt x="1448738" y="1180267"/>
                </a:moveTo>
                <a:cubicBezTo>
                  <a:pt x="1436526" y="1180267"/>
                  <a:pt x="1426610" y="1170351"/>
                  <a:pt x="1426610" y="1158138"/>
                </a:cubicBezTo>
                <a:lnTo>
                  <a:pt x="1426610" y="1139698"/>
                </a:lnTo>
                <a:cubicBezTo>
                  <a:pt x="1426610" y="1127485"/>
                  <a:pt x="1436526" y="1117570"/>
                  <a:pt x="1448738" y="1117570"/>
                </a:cubicBezTo>
                <a:cubicBezTo>
                  <a:pt x="1460951" y="1117570"/>
                  <a:pt x="1470867" y="1127485"/>
                  <a:pt x="1470867" y="1139698"/>
                </a:cubicBezTo>
                <a:lnTo>
                  <a:pt x="1470867" y="1158138"/>
                </a:lnTo>
                <a:cubicBezTo>
                  <a:pt x="1470867" y="1170351"/>
                  <a:pt x="1460951" y="1180267"/>
                  <a:pt x="1448738" y="1180267"/>
                </a:cubicBezTo>
                <a:close/>
                <a:moveTo>
                  <a:pt x="1448738" y="977424"/>
                </a:moveTo>
                <a:cubicBezTo>
                  <a:pt x="1436526" y="977424"/>
                  <a:pt x="1426610" y="967508"/>
                  <a:pt x="1426610" y="955296"/>
                </a:cubicBezTo>
                <a:lnTo>
                  <a:pt x="1426610" y="936855"/>
                </a:lnTo>
                <a:cubicBezTo>
                  <a:pt x="1426610" y="924642"/>
                  <a:pt x="1436526" y="914727"/>
                  <a:pt x="1448738" y="914727"/>
                </a:cubicBezTo>
                <a:cubicBezTo>
                  <a:pt x="1460951" y="914727"/>
                  <a:pt x="1470867" y="924642"/>
                  <a:pt x="1470867" y="936855"/>
                </a:cubicBezTo>
                <a:lnTo>
                  <a:pt x="1470867" y="955296"/>
                </a:lnTo>
                <a:cubicBezTo>
                  <a:pt x="1470867" y="967539"/>
                  <a:pt x="1460951" y="977424"/>
                  <a:pt x="1448738" y="977424"/>
                </a:cubicBezTo>
                <a:close/>
                <a:moveTo>
                  <a:pt x="1448738" y="774611"/>
                </a:moveTo>
                <a:cubicBezTo>
                  <a:pt x="1436526" y="774611"/>
                  <a:pt x="1426610" y="764696"/>
                  <a:pt x="1426610" y="752483"/>
                </a:cubicBezTo>
                <a:lnTo>
                  <a:pt x="1426610" y="734043"/>
                </a:lnTo>
                <a:cubicBezTo>
                  <a:pt x="1426610" y="721830"/>
                  <a:pt x="1436526" y="711915"/>
                  <a:pt x="1448738" y="711915"/>
                </a:cubicBezTo>
                <a:cubicBezTo>
                  <a:pt x="1460951" y="711915"/>
                  <a:pt x="1470867" y="721830"/>
                  <a:pt x="1470867" y="734043"/>
                </a:cubicBezTo>
                <a:lnTo>
                  <a:pt x="1470867" y="752483"/>
                </a:lnTo>
                <a:cubicBezTo>
                  <a:pt x="1470867" y="764696"/>
                  <a:pt x="1460951" y="774611"/>
                  <a:pt x="1448738" y="774611"/>
                </a:cubicBezTo>
                <a:close/>
                <a:moveTo>
                  <a:pt x="1448738" y="571799"/>
                </a:moveTo>
                <a:cubicBezTo>
                  <a:pt x="1436526" y="571799"/>
                  <a:pt x="1426610" y="561883"/>
                  <a:pt x="1426610" y="549670"/>
                </a:cubicBezTo>
                <a:lnTo>
                  <a:pt x="1426610" y="531230"/>
                </a:lnTo>
                <a:cubicBezTo>
                  <a:pt x="1426610" y="519017"/>
                  <a:pt x="1436526" y="509102"/>
                  <a:pt x="1448738" y="509102"/>
                </a:cubicBezTo>
                <a:cubicBezTo>
                  <a:pt x="1460951" y="509102"/>
                  <a:pt x="1470867" y="519017"/>
                  <a:pt x="1470867" y="531230"/>
                </a:cubicBezTo>
                <a:lnTo>
                  <a:pt x="1470867" y="549670"/>
                </a:lnTo>
                <a:cubicBezTo>
                  <a:pt x="1470867" y="561883"/>
                  <a:pt x="1460951" y="571799"/>
                  <a:pt x="1448738" y="571799"/>
                </a:cubicBezTo>
                <a:close/>
                <a:moveTo>
                  <a:pt x="1448738" y="368986"/>
                </a:moveTo>
                <a:cubicBezTo>
                  <a:pt x="1436526" y="368986"/>
                  <a:pt x="1426610" y="359071"/>
                  <a:pt x="1426610" y="346858"/>
                </a:cubicBezTo>
                <a:lnTo>
                  <a:pt x="1426610" y="328418"/>
                </a:lnTo>
                <a:cubicBezTo>
                  <a:pt x="1426610" y="316205"/>
                  <a:pt x="1436526" y="306289"/>
                  <a:pt x="1448738" y="306289"/>
                </a:cubicBezTo>
                <a:cubicBezTo>
                  <a:pt x="1460951" y="306289"/>
                  <a:pt x="1470867" y="316205"/>
                  <a:pt x="1470867" y="328418"/>
                </a:cubicBezTo>
                <a:lnTo>
                  <a:pt x="1470867" y="346858"/>
                </a:lnTo>
                <a:cubicBezTo>
                  <a:pt x="1470867" y="359071"/>
                  <a:pt x="1460951" y="368986"/>
                  <a:pt x="1448738" y="368986"/>
                </a:cubicBezTo>
                <a:close/>
                <a:moveTo>
                  <a:pt x="1396411" y="176785"/>
                </a:moveTo>
                <a:cubicBezTo>
                  <a:pt x="1389337" y="176785"/>
                  <a:pt x="1382384" y="173399"/>
                  <a:pt x="1378091" y="167111"/>
                </a:cubicBezTo>
                <a:cubicBezTo>
                  <a:pt x="1374887" y="162425"/>
                  <a:pt x="1371532" y="157770"/>
                  <a:pt x="1368055" y="153296"/>
                </a:cubicBezTo>
                <a:cubicBezTo>
                  <a:pt x="1360588" y="143622"/>
                  <a:pt x="1362342" y="129747"/>
                  <a:pt x="1372015" y="122250"/>
                </a:cubicBezTo>
                <a:cubicBezTo>
                  <a:pt x="1381658" y="114783"/>
                  <a:pt x="1395564" y="116536"/>
                  <a:pt x="1403061" y="126210"/>
                </a:cubicBezTo>
                <a:cubicBezTo>
                  <a:pt x="1407081" y="131409"/>
                  <a:pt x="1411011" y="136790"/>
                  <a:pt x="1414699" y="142232"/>
                </a:cubicBezTo>
                <a:cubicBezTo>
                  <a:pt x="1421592" y="152329"/>
                  <a:pt x="1418962" y="166083"/>
                  <a:pt x="1408865" y="172976"/>
                </a:cubicBezTo>
                <a:cubicBezTo>
                  <a:pt x="1405026" y="175545"/>
                  <a:pt x="1400703" y="176785"/>
                  <a:pt x="1396411" y="176785"/>
                </a:cubicBezTo>
                <a:close/>
                <a:moveTo>
                  <a:pt x="1236645" y="58072"/>
                </a:moveTo>
                <a:cubicBezTo>
                  <a:pt x="1234439" y="58072"/>
                  <a:pt x="1232232" y="57739"/>
                  <a:pt x="1230025" y="57044"/>
                </a:cubicBezTo>
                <a:cubicBezTo>
                  <a:pt x="1224614" y="55351"/>
                  <a:pt x="1219082" y="53809"/>
                  <a:pt x="1213580" y="52449"/>
                </a:cubicBezTo>
                <a:cubicBezTo>
                  <a:pt x="1201730" y="49517"/>
                  <a:pt x="1194475" y="37515"/>
                  <a:pt x="1197407" y="25665"/>
                </a:cubicBezTo>
                <a:cubicBezTo>
                  <a:pt x="1200339" y="13815"/>
                  <a:pt x="1212340" y="6560"/>
                  <a:pt x="1224190" y="9492"/>
                </a:cubicBezTo>
                <a:cubicBezTo>
                  <a:pt x="1230569" y="11064"/>
                  <a:pt x="1236978" y="12848"/>
                  <a:pt x="1243235" y="14813"/>
                </a:cubicBezTo>
                <a:cubicBezTo>
                  <a:pt x="1254904" y="18471"/>
                  <a:pt x="1261403" y="30865"/>
                  <a:pt x="1257746" y="42534"/>
                </a:cubicBezTo>
                <a:cubicBezTo>
                  <a:pt x="1254783" y="51995"/>
                  <a:pt x="1246047" y="58072"/>
                  <a:pt x="1236645" y="58072"/>
                </a:cubicBezTo>
                <a:close/>
                <a:moveTo>
                  <a:pt x="1035253" y="44257"/>
                </a:moveTo>
                <a:lnTo>
                  <a:pt x="1016813" y="44257"/>
                </a:lnTo>
                <a:cubicBezTo>
                  <a:pt x="1004600" y="44257"/>
                  <a:pt x="994685" y="34341"/>
                  <a:pt x="994685" y="22128"/>
                </a:cubicBezTo>
                <a:cubicBezTo>
                  <a:pt x="994685" y="9915"/>
                  <a:pt x="1004600" y="0"/>
                  <a:pt x="1016813" y="0"/>
                </a:cubicBezTo>
                <a:lnTo>
                  <a:pt x="1035253" y="0"/>
                </a:lnTo>
                <a:cubicBezTo>
                  <a:pt x="1047466" y="0"/>
                  <a:pt x="1057382" y="9915"/>
                  <a:pt x="1057382" y="22128"/>
                </a:cubicBezTo>
                <a:cubicBezTo>
                  <a:pt x="1057382" y="34371"/>
                  <a:pt x="1047466" y="44257"/>
                  <a:pt x="1035253" y="44257"/>
                </a:cubicBezTo>
                <a:close/>
                <a:moveTo>
                  <a:pt x="832411" y="44257"/>
                </a:moveTo>
                <a:lnTo>
                  <a:pt x="813971" y="44257"/>
                </a:lnTo>
                <a:cubicBezTo>
                  <a:pt x="801758" y="44257"/>
                  <a:pt x="791843" y="34341"/>
                  <a:pt x="791843" y="22128"/>
                </a:cubicBezTo>
                <a:cubicBezTo>
                  <a:pt x="791843" y="9915"/>
                  <a:pt x="801758" y="0"/>
                  <a:pt x="813971" y="0"/>
                </a:cubicBezTo>
                <a:lnTo>
                  <a:pt x="832411" y="0"/>
                </a:lnTo>
                <a:cubicBezTo>
                  <a:pt x="844624" y="0"/>
                  <a:pt x="854540" y="9915"/>
                  <a:pt x="854540" y="22128"/>
                </a:cubicBezTo>
                <a:cubicBezTo>
                  <a:pt x="854540" y="34371"/>
                  <a:pt x="844654" y="44257"/>
                  <a:pt x="832411" y="44257"/>
                </a:cubicBezTo>
                <a:close/>
                <a:moveTo>
                  <a:pt x="629598" y="44257"/>
                </a:moveTo>
                <a:lnTo>
                  <a:pt x="611159" y="44257"/>
                </a:lnTo>
                <a:cubicBezTo>
                  <a:pt x="598946" y="44257"/>
                  <a:pt x="589030" y="34341"/>
                  <a:pt x="589030" y="22128"/>
                </a:cubicBezTo>
                <a:cubicBezTo>
                  <a:pt x="589030" y="9915"/>
                  <a:pt x="598946" y="0"/>
                  <a:pt x="611159" y="0"/>
                </a:cubicBezTo>
                <a:lnTo>
                  <a:pt x="629598" y="0"/>
                </a:lnTo>
                <a:cubicBezTo>
                  <a:pt x="641811" y="0"/>
                  <a:pt x="651727" y="9915"/>
                  <a:pt x="651727" y="22128"/>
                </a:cubicBezTo>
                <a:cubicBezTo>
                  <a:pt x="651727" y="34371"/>
                  <a:pt x="641811" y="44257"/>
                  <a:pt x="629598" y="44257"/>
                </a:cubicBezTo>
                <a:close/>
                <a:moveTo>
                  <a:pt x="426786" y="44257"/>
                </a:moveTo>
                <a:lnTo>
                  <a:pt x="408346" y="44257"/>
                </a:lnTo>
                <a:cubicBezTo>
                  <a:pt x="396133" y="44257"/>
                  <a:pt x="386217" y="34341"/>
                  <a:pt x="386217" y="22128"/>
                </a:cubicBezTo>
                <a:cubicBezTo>
                  <a:pt x="386217" y="9915"/>
                  <a:pt x="396133" y="0"/>
                  <a:pt x="408346" y="0"/>
                </a:cubicBezTo>
                <a:lnTo>
                  <a:pt x="426786" y="0"/>
                </a:lnTo>
                <a:cubicBezTo>
                  <a:pt x="438999" y="0"/>
                  <a:pt x="448914" y="9915"/>
                  <a:pt x="448914" y="22128"/>
                </a:cubicBezTo>
                <a:cubicBezTo>
                  <a:pt x="448914" y="34371"/>
                  <a:pt x="438999" y="44257"/>
                  <a:pt x="426786" y="44257"/>
                </a:cubicBezTo>
                <a:close/>
                <a:moveTo>
                  <a:pt x="223974" y="44257"/>
                </a:moveTo>
                <a:lnTo>
                  <a:pt x="205533" y="44257"/>
                </a:lnTo>
                <a:cubicBezTo>
                  <a:pt x="193321" y="44257"/>
                  <a:pt x="183405" y="34341"/>
                  <a:pt x="183405" y="22128"/>
                </a:cubicBezTo>
                <a:cubicBezTo>
                  <a:pt x="183405" y="9915"/>
                  <a:pt x="193321" y="0"/>
                  <a:pt x="205533" y="0"/>
                </a:cubicBezTo>
                <a:lnTo>
                  <a:pt x="223974" y="0"/>
                </a:lnTo>
                <a:cubicBezTo>
                  <a:pt x="236187" y="0"/>
                  <a:pt x="246102" y="9915"/>
                  <a:pt x="246102" y="22128"/>
                </a:cubicBezTo>
                <a:cubicBezTo>
                  <a:pt x="246102" y="34371"/>
                  <a:pt x="236187" y="44257"/>
                  <a:pt x="223974" y="44257"/>
                </a:cubicBez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495" name="Google Shape;495;p19"/>
          <p:cNvSpPr/>
          <p:nvPr/>
        </p:nvSpPr>
        <p:spPr>
          <a:xfrm>
            <a:off x="8865357" y="1284200"/>
            <a:ext cx="2387244" cy="2409898"/>
          </a:xfrm>
          <a:custGeom>
            <a:rect b="b" l="l" r="r" t="t"/>
            <a:pathLst>
              <a:path extrusionOk="0" h="1498587" w="1484500">
                <a:moveTo>
                  <a:pt x="1484500" y="1498587"/>
                </a:moveTo>
                <a:lnTo>
                  <a:pt x="1363581" y="1498587"/>
                </a:lnTo>
                <a:lnTo>
                  <a:pt x="1363581" y="362638"/>
                </a:lnTo>
                <a:cubicBezTo>
                  <a:pt x="1363581" y="229354"/>
                  <a:pt x="1255146" y="120920"/>
                  <a:pt x="1121862" y="120920"/>
                </a:cubicBezTo>
                <a:lnTo>
                  <a:pt x="0" y="120920"/>
                </a:lnTo>
                <a:lnTo>
                  <a:pt x="0" y="0"/>
                </a:lnTo>
                <a:lnTo>
                  <a:pt x="1121862" y="0"/>
                </a:lnTo>
                <a:cubicBezTo>
                  <a:pt x="1321833" y="0"/>
                  <a:pt x="1484500" y="162697"/>
                  <a:pt x="1484500" y="362638"/>
                </a:cubicBezTo>
                <a:lnTo>
                  <a:pt x="1484500" y="1498587"/>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496" name="Google Shape;496;p19"/>
          <p:cNvSpPr/>
          <p:nvPr/>
        </p:nvSpPr>
        <p:spPr>
          <a:xfrm>
            <a:off x="3112105" y="1087527"/>
            <a:ext cx="1645920" cy="548640"/>
          </a:xfrm>
          <a:prstGeom prst="roundRect">
            <a:avLst>
              <a:gd fmla="val 31471" name="adj"/>
            </a:avLst>
          </a:prstGeom>
          <a:solidFill>
            <a:schemeClr val="lt1"/>
          </a:solidFill>
          <a:ln>
            <a:noFill/>
          </a:ln>
          <a:effectLst>
            <a:outerShdw blurRad="127000" rotWithShape="0" algn="ctr">
              <a:srgbClr val="000000">
                <a:alpha val="2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497" name="Google Shape;497;p19"/>
          <p:cNvSpPr txBox="1"/>
          <p:nvPr/>
        </p:nvSpPr>
        <p:spPr>
          <a:xfrm>
            <a:off x="3157825" y="1133247"/>
            <a:ext cx="1554480" cy="457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3BA28"/>
                </a:solidFill>
                <a:latin typeface="Montserrat"/>
                <a:ea typeface="Montserrat"/>
                <a:cs typeface="Montserrat"/>
                <a:sym typeface="Montserrat"/>
              </a:rPr>
              <a:t>BEFORE</a:t>
            </a:r>
            <a:endParaRPr b="1" sz="2400">
              <a:solidFill>
                <a:srgbClr val="F3BA28"/>
              </a:solidFill>
              <a:latin typeface="Montserrat"/>
              <a:ea typeface="Montserrat"/>
              <a:cs typeface="Montserrat"/>
              <a:sym typeface="Montserrat"/>
            </a:endParaRPr>
          </a:p>
        </p:txBody>
      </p:sp>
      <p:sp>
        <p:nvSpPr>
          <p:cNvPr id="498" name="Google Shape;498;p19"/>
          <p:cNvSpPr/>
          <p:nvPr/>
        </p:nvSpPr>
        <p:spPr>
          <a:xfrm>
            <a:off x="7343885" y="1070266"/>
            <a:ext cx="1554480" cy="548640"/>
          </a:xfrm>
          <a:prstGeom prst="roundRect">
            <a:avLst>
              <a:gd fmla="val 31471" name="adj"/>
            </a:avLst>
          </a:prstGeom>
          <a:solidFill>
            <a:schemeClr val="lt1"/>
          </a:solidFill>
          <a:ln>
            <a:noFill/>
          </a:ln>
          <a:effectLst>
            <a:outerShdw blurRad="127000" rotWithShape="0" algn="ctr">
              <a:srgbClr val="000000">
                <a:alpha val="2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499" name="Google Shape;499;p19"/>
          <p:cNvSpPr txBox="1"/>
          <p:nvPr/>
        </p:nvSpPr>
        <p:spPr>
          <a:xfrm>
            <a:off x="7481045" y="1115986"/>
            <a:ext cx="1280160" cy="457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3BA28"/>
                </a:solidFill>
                <a:latin typeface="Montserrat"/>
                <a:ea typeface="Montserrat"/>
                <a:cs typeface="Montserrat"/>
                <a:sym typeface="Montserrat"/>
              </a:rPr>
              <a:t>AFTER</a:t>
            </a:r>
            <a:endParaRPr b="1" sz="2400">
              <a:solidFill>
                <a:srgbClr val="F3BA28"/>
              </a:solidFill>
              <a:latin typeface="Montserrat"/>
              <a:ea typeface="Montserrat"/>
              <a:cs typeface="Montserrat"/>
              <a:sym typeface="Montserrat"/>
            </a:endParaRPr>
          </a:p>
        </p:txBody>
      </p:sp>
      <p:sp>
        <p:nvSpPr>
          <p:cNvPr id="500" name="Google Shape;500;p19"/>
          <p:cNvSpPr/>
          <p:nvPr/>
        </p:nvSpPr>
        <p:spPr>
          <a:xfrm flipH="1">
            <a:off x="893135" y="1345150"/>
            <a:ext cx="2365319" cy="4704826"/>
          </a:xfrm>
          <a:custGeom>
            <a:rect b="b" l="l" r="r" t="t"/>
            <a:pathLst>
              <a:path extrusionOk="0" h="2925680" w="1470866">
                <a:moveTo>
                  <a:pt x="1054661" y="2925681"/>
                </a:moveTo>
                <a:lnTo>
                  <a:pt x="1036221" y="2925681"/>
                </a:lnTo>
                <a:cubicBezTo>
                  <a:pt x="1024008" y="2925681"/>
                  <a:pt x="1014092" y="2915766"/>
                  <a:pt x="1014092" y="2903553"/>
                </a:cubicBezTo>
                <a:cubicBezTo>
                  <a:pt x="1014092" y="2891340"/>
                  <a:pt x="1024008" y="2881424"/>
                  <a:pt x="1036221" y="2881424"/>
                </a:cubicBezTo>
                <a:lnTo>
                  <a:pt x="1054661" y="2881424"/>
                </a:lnTo>
                <a:cubicBezTo>
                  <a:pt x="1066874" y="2881424"/>
                  <a:pt x="1076790" y="2891340"/>
                  <a:pt x="1076790" y="2903553"/>
                </a:cubicBezTo>
                <a:cubicBezTo>
                  <a:pt x="1076790" y="2915766"/>
                  <a:pt x="1066874" y="2925681"/>
                  <a:pt x="1054661" y="2925681"/>
                </a:cubicBezTo>
                <a:close/>
                <a:moveTo>
                  <a:pt x="851849" y="2925681"/>
                </a:moveTo>
                <a:lnTo>
                  <a:pt x="833409" y="2925681"/>
                </a:lnTo>
                <a:cubicBezTo>
                  <a:pt x="821196" y="2925681"/>
                  <a:pt x="811280" y="2915766"/>
                  <a:pt x="811280" y="2903553"/>
                </a:cubicBezTo>
                <a:cubicBezTo>
                  <a:pt x="811280" y="2891340"/>
                  <a:pt x="821196" y="2881424"/>
                  <a:pt x="833409" y="2881424"/>
                </a:cubicBezTo>
                <a:lnTo>
                  <a:pt x="851849" y="2881424"/>
                </a:lnTo>
                <a:cubicBezTo>
                  <a:pt x="864062" y="2881424"/>
                  <a:pt x="873977" y="2891340"/>
                  <a:pt x="873977" y="2903553"/>
                </a:cubicBezTo>
                <a:cubicBezTo>
                  <a:pt x="873977" y="2915766"/>
                  <a:pt x="864062" y="2925681"/>
                  <a:pt x="851849" y="2925681"/>
                </a:cubicBezTo>
                <a:close/>
                <a:moveTo>
                  <a:pt x="649037" y="2925681"/>
                </a:moveTo>
                <a:lnTo>
                  <a:pt x="630596" y="2925681"/>
                </a:lnTo>
                <a:cubicBezTo>
                  <a:pt x="618383" y="2925681"/>
                  <a:pt x="608468" y="2915766"/>
                  <a:pt x="608468" y="2903553"/>
                </a:cubicBezTo>
                <a:cubicBezTo>
                  <a:pt x="608468" y="2891340"/>
                  <a:pt x="618383" y="2881424"/>
                  <a:pt x="630596" y="2881424"/>
                </a:cubicBezTo>
                <a:lnTo>
                  <a:pt x="649037" y="2881424"/>
                </a:lnTo>
                <a:cubicBezTo>
                  <a:pt x="661249" y="2881424"/>
                  <a:pt x="671164" y="2891340"/>
                  <a:pt x="671164" y="2903553"/>
                </a:cubicBezTo>
                <a:cubicBezTo>
                  <a:pt x="671164" y="2915766"/>
                  <a:pt x="661249" y="2925681"/>
                  <a:pt x="649037" y="2925681"/>
                </a:cubicBezTo>
                <a:close/>
                <a:moveTo>
                  <a:pt x="446194" y="2925681"/>
                </a:moveTo>
                <a:lnTo>
                  <a:pt x="427753" y="2925681"/>
                </a:lnTo>
                <a:cubicBezTo>
                  <a:pt x="415540" y="2925681"/>
                  <a:pt x="405625" y="2915766"/>
                  <a:pt x="405625" y="2903553"/>
                </a:cubicBezTo>
                <a:cubicBezTo>
                  <a:pt x="405625" y="2891340"/>
                  <a:pt x="415540" y="2881424"/>
                  <a:pt x="427753" y="2881424"/>
                </a:cubicBezTo>
                <a:lnTo>
                  <a:pt x="446194" y="2881424"/>
                </a:lnTo>
                <a:cubicBezTo>
                  <a:pt x="458407" y="2881424"/>
                  <a:pt x="468322" y="2891340"/>
                  <a:pt x="468322" y="2903553"/>
                </a:cubicBezTo>
                <a:cubicBezTo>
                  <a:pt x="468322" y="2915766"/>
                  <a:pt x="458437" y="2925681"/>
                  <a:pt x="446194" y="2925681"/>
                </a:cubicBezTo>
                <a:close/>
                <a:moveTo>
                  <a:pt x="243381" y="2925681"/>
                </a:moveTo>
                <a:lnTo>
                  <a:pt x="224941" y="2925681"/>
                </a:lnTo>
                <a:cubicBezTo>
                  <a:pt x="212728" y="2925681"/>
                  <a:pt x="202813" y="2915766"/>
                  <a:pt x="202813" y="2903553"/>
                </a:cubicBezTo>
                <a:cubicBezTo>
                  <a:pt x="202813" y="2891340"/>
                  <a:pt x="212728" y="2881424"/>
                  <a:pt x="224941" y="2881424"/>
                </a:cubicBezTo>
                <a:lnTo>
                  <a:pt x="243381" y="2881424"/>
                </a:lnTo>
                <a:cubicBezTo>
                  <a:pt x="255594" y="2881424"/>
                  <a:pt x="265510" y="2891340"/>
                  <a:pt x="265510" y="2903553"/>
                </a:cubicBezTo>
                <a:cubicBezTo>
                  <a:pt x="265510" y="2915766"/>
                  <a:pt x="255594" y="2925681"/>
                  <a:pt x="243381" y="2925681"/>
                </a:cubicBezTo>
                <a:close/>
                <a:moveTo>
                  <a:pt x="40569" y="2925681"/>
                </a:moveTo>
                <a:lnTo>
                  <a:pt x="22128" y="2925681"/>
                </a:lnTo>
                <a:cubicBezTo>
                  <a:pt x="9915" y="2925681"/>
                  <a:pt x="0" y="2915766"/>
                  <a:pt x="0" y="2903553"/>
                </a:cubicBezTo>
                <a:cubicBezTo>
                  <a:pt x="0" y="2891340"/>
                  <a:pt x="9915" y="2881424"/>
                  <a:pt x="22128" y="2881424"/>
                </a:cubicBezTo>
                <a:lnTo>
                  <a:pt x="40569" y="2881424"/>
                </a:lnTo>
                <a:cubicBezTo>
                  <a:pt x="52781" y="2881424"/>
                  <a:pt x="62697" y="2891340"/>
                  <a:pt x="62697" y="2903553"/>
                </a:cubicBezTo>
                <a:cubicBezTo>
                  <a:pt x="62697" y="2915766"/>
                  <a:pt x="52781" y="2925681"/>
                  <a:pt x="40569" y="2925681"/>
                </a:cubicBezTo>
                <a:close/>
                <a:moveTo>
                  <a:pt x="1237552" y="2911594"/>
                </a:moveTo>
                <a:cubicBezTo>
                  <a:pt x="1228151" y="2911594"/>
                  <a:pt x="1219445" y="2905578"/>
                  <a:pt x="1216482" y="2896147"/>
                </a:cubicBezTo>
                <a:cubicBezTo>
                  <a:pt x="1212794" y="2884508"/>
                  <a:pt x="1219233" y="2872053"/>
                  <a:pt x="1230902" y="2868365"/>
                </a:cubicBezTo>
                <a:cubicBezTo>
                  <a:pt x="1236282" y="2866672"/>
                  <a:pt x="1241724" y="2864738"/>
                  <a:pt x="1247044" y="2862712"/>
                </a:cubicBezTo>
                <a:cubicBezTo>
                  <a:pt x="1258441" y="2858299"/>
                  <a:pt x="1271258" y="2863982"/>
                  <a:pt x="1275642" y="2875378"/>
                </a:cubicBezTo>
                <a:cubicBezTo>
                  <a:pt x="1280056" y="2886775"/>
                  <a:pt x="1274372" y="2899593"/>
                  <a:pt x="1262975" y="2903976"/>
                </a:cubicBezTo>
                <a:cubicBezTo>
                  <a:pt x="1256808" y="2906364"/>
                  <a:pt x="1250521" y="2908571"/>
                  <a:pt x="1244263" y="2910536"/>
                </a:cubicBezTo>
                <a:cubicBezTo>
                  <a:pt x="1242026" y="2911262"/>
                  <a:pt x="1239789" y="2911594"/>
                  <a:pt x="1237552" y="2911594"/>
                </a:cubicBezTo>
                <a:close/>
                <a:moveTo>
                  <a:pt x="1396924" y="2792337"/>
                </a:moveTo>
                <a:cubicBezTo>
                  <a:pt x="1392662" y="2792337"/>
                  <a:pt x="1388339" y="2791098"/>
                  <a:pt x="1384560" y="2788528"/>
                </a:cubicBezTo>
                <a:cubicBezTo>
                  <a:pt x="1374433" y="2781666"/>
                  <a:pt x="1371773" y="2767911"/>
                  <a:pt x="1378635" y="2757815"/>
                </a:cubicBezTo>
                <a:cubicBezTo>
                  <a:pt x="1381809" y="2753129"/>
                  <a:pt x="1384863" y="2748292"/>
                  <a:pt x="1387765" y="2743395"/>
                </a:cubicBezTo>
                <a:cubicBezTo>
                  <a:pt x="1393992" y="2732875"/>
                  <a:pt x="1407535" y="2729398"/>
                  <a:pt x="1418085" y="2735595"/>
                </a:cubicBezTo>
                <a:cubicBezTo>
                  <a:pt x="1428605" y="2741823"/>
                  <a:pt x="1432081" y="2755396"/>
                  <a:pt x="1425885" y="2765916"/>
                </a:cubicBezTo>
                <a:cubicBezTo>
                  <a:pt x="1422529" y="2771569"/>
                  <a:pt x="1418992" y="2777192"/>
                  <a:pt x="1415304" y="2782603"/>
                </a:cubicBezTo>
                <a:cubicBezTo>
                  <a:pt x="1411011" y="2788951"/>
                  <a:pt x="1404029" y="2792337"/>
                  <a:pt x="1396924" y="2792337"/>
                </a:cubicBezTo>
                <a:close/>
                <a:moveTo>
                  <a:pt x="1448738" y="2599984"/>
                </a:moveTo>
                <a:cubicBezTo>
                  <a:pt x="1436526" y="2599984"/>
                  <a:pt x="1426610" y="2590069"/>
                  <a:pt x="1426610" y="2577856"/>
                </a:cubicBezTo>
                <a:lnTo>
                  <a:pt x="1426610" y="2559416"/>
                </a:lnTo>
                <a:cubicBezTo>
                  <a:pt x="1426610" y="2547203"/>
                  <a:pt x="1436526" y="2537287"/>
                  <a:pt x="1448738" y="2537287"/>
                </a:cubicBezTo>
                <a:cubicBezTo>
                  <a:pt x="1460951" y="2537287"/>
                  <a:pt x="1470867" y="2547203"/>
                  <a:pt x="1470867" y="2559416"/>
                </a:cubicBezTo>
                <a:lnTo>
                  <a:pt x="1470867" y="2577856"/>
                </a:lnTo>
                <a:cubicBezTo>
                  <a:pt x="1470867" y="2590069"/>
                  <a:pt x="1460951" y="2599984"/>
                  <a:pt x="1448738" y="2599984"/>
                </a:cubicBezTo>
                <a:close/>
                <a:moveTo>
                  <a:pt x="1448738" y="2397172"/>
                </a:moveTo>
                <a:cubicBezTo>
                  <a:pt x="1436526" y="2397172"/>
                  <a:pt x="1426610" y="2387256"/>
                  <a:pt x="1426610" y="2375043"/>
                </a:cubicBezTo>
                <a:lnTo>
                  <a:pt x="1426610" y="2356603"/>
                </a:lnTo>
                <a:cubicBezTo>
                  <a:pt x="1426610" y="2344390"/>
                  <a:pt x="1436526" y="2334475"/>
                  <a:pt x="1448738" y="2334475"/>
                </a:cubicBezTo>
                <a:cubicBezTo>
                  <a:pt x="1460951" y="2334475"/>
                  <a:pt x="1470867" y="2344390"/>
                  <a:pt x="1470867" y="2356603"/>
                </a:cubicBezTo>
                <a:lnTo>
                  <a:pt x="1470867" y="2375043"/>
                </a:lnTo>
                <a:cubicBezTo>
                  <a:pt x="1470867" y="2387256"/>
                  <a:pt x="1460951" y="2397172"/>
                  <a:pt x="1448738" y="2397172"/>
                </a:cubicBezTo>
                <a:close/>
                <a:moveTo>
                  <a:pt x="1448738" y="2194359"/>
                </a:moveTo>
                <a:cubicBezTo>
                  <a:pt x="1436526" y="2194359"/>
                  <a:pt x="1426610" y="2184444"/>
                  <a:pt x="1426610" y="2172231"/>
                </a:cubicBezTo>
                <a:lnTo>
                  <a:pt x="1426610" y="2153791"/>
                </a:lnTo>
                <a:cubicBezTo>
                  <a:pt x="1426610" y="2141578"/>
                  <a:pt x="1436526" y="2131662"/>
                  <a:pt x="1448738" y="2131662"/>
                </a:cubicBezTo>
                <a:cubicBezTo>
                  <a:pt x="1460951" y="2131662"/>
                  <a:pt x="1470867" y="2141578"/>
                  <a:pt x="1470867" y="2153791"/>
                </a:cubicBezTo>
                <a:lnTo>
                  <a:pt x="1470867" y="2172231"/>
                </a:lnTo>
                <a:cubicBezTo>
                  <a:pt x="1470867" y="2184444"/>
                  <a:pt x="1460951" y="2194359"/>
                  <a:pt x="1448738" y="2194359"/>
                </a:cubicBezTo>
                <a:close/>
                <a:moveTo>
                  <a:pt x="1448738" y="1991517"/>
                </a:moveTo>
                <a:cubicBezTo>
                  <a:pt x="1436526" y="1991517"/>
                  <a:pt x="1426610" y="1981601"/>
                  <a:pt x="1426610" y="1969388"/>
                </a:cubicBezTo>
                <a:lnTo>
                  <a:pt x="1426610" y="1950948"/>
                </a:lnTo>
                <a:cubicBezTo>
                  <a:pt x="1426610" y="1938735"/>
                  <a:pt x="1436526" y="1928819"/>
                  <a:pt x="1448738" y="1928819"/>
                </a:cubicBezTo>
                <a:cubicBezTo>
                  <a:pt x="1460951" y="1928819"/>
                  <a:pt x="1470867" y="1938735"/>
                  <a:pt x="1470867" y="1950948"/>
                </a:cubicBezTo>
                <a:lnTo>
                  <a:pt x="1470867" y="1969388"/>
                </a:lnTo>
                <a:cubicBezTo>
                  <a:pt x="1470867" y="1981631"/>
                  <a:pt x="1460951" y="1991517"/>
                  <a:pt x="1448738" y="1991517"/>
                </a:cubicBezTo>
                <a:close/>
                <a:moveTo>
                  <a:pt x="1448738" y="1788704"/>
                </a:moveTo>
                <a:cubicBezTo>
                  <a:pt x="1436526" y="1788704"/>
                  <a:pt x="1426610" y="1778788"/>
                  <a:pt x="1426610" y="1766576"/>
                </a:cubicBezTo>
                <a:lnTo>
                  <a:pt x="1426610" y="1748135"/>
                </a:lnTo>
                <a:cubicBezTo>
                  <a:pt x="1426610" y="1735922"/>
                  <a:pt x="1436526" y="1726007"/>
                  <a:pt x="1448738" y="1726007"/>
                </a:cubicBezTo>
                <a:cubicBezTo>
                  <a:pt x="1460951" y="1726007"/>
                  <a:pt x="1470867" y="1735922"/>
                  <a:pt x="1470867" y="1748135"/>
                </a:cubicBezTo>
                <a:lnTo>
                  <a:pt x="1470867" y="1766576"/>
                </a:lnTo>
                <a:cubicBezTo>
                  <a:pt x="1470867" y="1778788"/>
                  <a:pt x="1460951" y="1788704"/>
                  <a:pt x="1448738" y="1788704"/>
                </a:cubicBezTo>
                <a:close/>
                <a:moveTo>
                  <a:pt x="1448738" y="1585891"/>
                </a:moveTo>
                <a:cubicBezTo>
                  <a:pt x="1436526" y="1585891"/>
                  <a:pt x="1426610" y="1575976"/>
                  <a:pt x="1426610" y="1563763"/>
                </a:cubicBezTo>
                <a:lnTo>
                  <a:pt x="1426610" y="1545323"/>
                </a:lnTo>
                <a:cubicBezTo>
                  <a:pt x="1426610" y="1533110"/>
                  <a:pt x="1436526" y="1523195"/>
                  <a:pt x="1448738" y="1523195"/>
                </a:cubicBezTo>
                <a:cubicBezTo>
                  <a:pt x="1460951" y="1523195"/>
                  <a:pt x="1470867" y="1533110"/>
                  <a:pt x="1470867" y="1545323"/>
                </a:cubicBezTo>
                <a:lnTo>
                  <a:pt x="1470867" y="1563763"/>
                </a:lnTo>
                <a:cubicBezTo>
                  <a:pt x="1470867" y="1575976"/>
                  <a:pt x="1460951" y="1585891"/>
                  <a:pt x="1448738" y="1585891"/>
                </a:cubicBezTo>
                <a:close/>
                <a:moveTo>
                  <a:pt x="1448738" y="1383079"/>
                </a:moveTo>
                <a:cubicBezTo>
                  <a:pt x="1436526" y="1383079"/>
                  <a:pt x="1426610" y="1373164"/>
                  <a:pt x="1426610" y="1360951"/>
                </a:cubicBezTo>
                <a:lnTo>
                  <a:pt x="1426610" y="1342510"/>
                </a:lnTo>
                <a:cubicBezTo>
                  <a:pt x="1426610" y="1330298"/>
                  <a:pt x="1436526" y="1320382"/>
                  <a:pt x="1448738" y="1320382"/>
                </a:cubicBezTo>
                <a:cubicBezTo>
                  <a:pt x="1460951" y="1320382"/>
                  <a:pt x="1470867" y="1330298"/>
                  <a:pt x="1470867" y="1342510"/>
                </a:cubicBezTo>
                <a:lnTo>
                  <a:pt x="1470867" y="1360951"/>
                </a:lnTo>
                <a:cubicBezTo>
                  <a:pt x="1470867" y="1373164"/>
                  <a:pt x="1460951" y="1383079"/>
                  <a:pt x="1448738" y="1383079"/>
                </a:cubicBezTo>
                <a:close/>
                <a:moveTo>
                  <a:pt x="1448738" y="1180267"/>
                </a:moveTo>
                <a:cubicBezTo>
                  <a:pt x="1436526" y="1180267"/>
                  <a:pt x="1426610" y="1170351"/>
                  <a:pt x="1426610" y="1158138"/>
                </a:cubicBezTo>
                <a:lnTo>
                  <a:pt x="1426610" y="1139698"/>
                </a:lnTo>
                <a:cubicBezTo>
                  <a:pt x="1426610" y="1127485"/>
                  <a:pt x="1436526" y="1117570"/>
                  <a:pt x="1448738" y="1117570"/>
                </a:cubicBezTo>
                <a:cubicBezTo>
                  <a:pt x="1460951" y="1117570"/>
                  <a:pt x="1470867" y="1127485"/>
                  <a:pt x="1470867" y="1139698"/>
                </a:cubicBezTo>
                <a:lnTo>
                  <a:pt x="1470867" y="1158138"/>
                </a:lnTo>
                <a:cubicBezTo>
                  <a:pt x="1470867" y="1170351"/>
                  <a:pt x="1460951" y="1180267"/>
                  <a:pt x="1448738" y="1180267"/>
                </a:cubicBezTo>
                <a:close/>
                <a:moveTo>
                  <a:pt x="1448738" y="977424"/>
                </a:moveTo>
                <a:cubicBezTo>
                  <a:pt x="1436526" y="977424"/>
                  <a:pt x="1426610" y="967508"/>
                  <a:pt x="1426610" y="955296"/>
                </a:cubicBezTo>
                <a:lnTo>
                  <a:pt x="1426610" y="936855"/>
                </a:lnTo>
                <a:cubicBezTo>
                  <a:pt x="1426610" y="924642"/>
                  <a:pt x="1436526" y="914727"/>
                  <a:pt x="1448738" y="914727"/>
                </a:cubicBezTo>
                <a:cubicBezTo>
                  <a:pt x="1460951" y="914727"/>
                  <a:pt x="1470867" y="924642"/>
                  <a:pt x="1470867" y="936855"/>
                </a:cubicBezTo>
                <a:lnTo>
                  <a:pt x="1470867" y="955296"/>
                </a:lnTo>
                <a:cubicBezTo>
                  <a:pt x="1470867" y="967539"/>
                  <a:pt x="1460951" y="977424"/>
                  <a:pt x="1448738" y="977424"/>
                </a:cubicBezTo>
                <a:close/>
                <a:moveTo>
                  <a:pt x="1448738" y="774611"/>
                </a:moveTo>
                <a:cubicBezTo>
                  <a:pt x="1436526" y="774611"/>
                  <a:pt x="1426610" y="764696"/>
                  <a:pt x="1426610" y="752483"/>
                </a:cubicBezTo>
                <a:lnTo>
                  <a:pt x="1426610" y="734043"/>
                </a:lnTo>
                <a:cubicBezTo>
                  <a:pt x="1426610" y="721830"/>
                  <a:pt x="1436526" y="711915"/>
                  <a:pt x="1448738" y="711915"/>
                </a:cubicBezTo>
                <a:cubicBezTo>
                  <a:pt x="1460951" y="711915"/>
                  <a:pt x="1470867" y="721830"/>
                  <a:pt x="1470867" y="734043"/>
                </a:cubicBezTo>
                <a:lnTo>
                  <a:pt x="1470867" y="752483"/>
                </a:lnTo>
                <a:cubicBezTo>
                  <a:pt x="1470867" y="764696"/>
                  <a:pt x="1460951" y="774611"/>
                  <a:pt x="1448738" y="774611"/>
                </a:cubicBezTo>
                <a:close/>
                <a:moveTo>
                  <a:pt x="1448738" y="571799"/>
                </a:moveTo>
                <a:cubicBezTo>
                  <a:pt x="1436526" y="571799"/>
                  <a:pt x="1426610" y="561883"/>
                  <a:pt x="1426610" y="549670"/>
                </a:cubicBezTo>
                <a:lnTo>
                  <a:pt x="1426610" y="531230"/>
                </a:lnTo>
                <a:cubicBezTo>
                  <a:pt x="1426610" y="519017"/>
                  <a:pt x="1436526" y="509102"/>
                  <a:pt x="1448738" y="509102"/>
                </a:cubicBezTo>
                <a:cubicBezTo>
                  <a:pt x="1460951" y="509102"/>
                  <a:pt x="1470867" y="519017"/>
                  <a:pt x="1470867" y="531230"/>
                </a:cubicBezTo>
                <a:lnTo>
                  <a:pt x="1470867" y="549670"/>
                </a:lnTo>
                <a:cubicBezTo>
                  <a:pt x="1470867" y="561883"/>
                  <a:pt x="1460951" y="571799"/>
                  <a:pt x="1448738" y="571799"/>
                </a:cubicBezTo>
                <a:close/>
                <a:moveTo>
                  <a:pt x="1448738" y="368986"/>
                </a:moveTo>
                <a:cubicBezTo>
                  <a:pt x="1436526" y="368986"/>
                  <a:pt x="1426610" y="359071"/>
                  <a:pt x="1426610" y="346858"/>
                </a:cubicBezTo>
                <a:lnTo>
                  <a:pt x="1426610" y="328418"/>
                </a:lnTo>
                <a:cubicBezTo>
                  <a:pt x="1426610" y="316205"/>
                  <a:pt x="1436526" y="306289"/>
                  <a:pt x="1448738" y="306289"/>
                </a:cubicBezTo>
                <a:cubicBezTo>
                  <a:pt x="1460951" y="306289"/>
                  <a:pt x="1470867" y="316205"/>
                  <a:pt x="1470867" y="328418"/>
                </a:cubicBezTo>
                <a:lnTo>
                  <a:pt x="1470867" y="346858"/>
                </a:lnTo>
                <a:cubicBezTo>
                  <a:pt x="1470867" y="359071"/>
                  <a:pt x="1460951" y="368986"/>
                  <a:pt x="1448738" y="368986"/>
                </a:cubicBezTo>
                <a:close/>
                <a:moveTo>
                  <a:pt x="1396411" y="176785"/>
                </a:moveTo>
                <a:cubicBezTo>
                  <a:pt x="1389337" y="176785"/>
                  <a:pt x="1382384" y="173399"/>
                  <a:pt x="1378091" y="167111"/>
                </a:cubicBezTo>
                <a:cubicBezTo>
                  <a:pt x="1374887" y="162425"/>
                  <a:pt x="1371532" y="157770"/>
                  <a:pt x="1368055" y="153296"/>
                </a:cubicBezTo>
                <a:cubicBezTo>
                  <a:pt x="1360588" y="143622"/>
                  <a:pt x="1362342" y="129747"/>
                  <a:pt x="1372015" y="122250"/>
                </a:cubicBezTo>
                <a:cubicBezTo>
                  <a:pt x="1381658" y="114783"/>
                  <a:pt x="1395564" y="116536"/>
                  <a:pt x="1403061" y="126210"/>
                </a:cubicBezTo>
                <a:cubicBezTo>
                  <a:pt x="1407081" y="131409"/>
                  <a:pt x="1411011" y="136790"/>
                  <a:pt x="1414699" y="142232"/>
                </a:cubicBezTo>
                <a:cubicBezTo>
                  <a:pt x="1421592" y="152329"/>
                  <a:pt x="1418962" y="166083"/>
                  <a:pt x="1408865" y="172976"/>
                </a:cubicBezTo>
                <a:cubicBezTo>
                  <a:pt x="1405026" y="175545"/>
                  <a:pt x="1400703" y="176785"/>
                  <a:pt x="1396411" y="176785"/>
                </a:cubicBezTo>
                <a:close/>
                <a:moveTo>
                  <a:pt x="1236645" y="58072"/>
                </a:moveTo>
                <a:cubicBezTo>
                  <a:pt x="1234439" y="58072"/>
                  <a:pt x="1232232" y="57739"/>
                  <a:pt x="1230025" y="57044"/>
                </a:cubicBezTo>
                <a:cubicBezTo>
                  <a:pt x="1224614" y="55351"/>
                  <a:pt x="1219082" y="53809"/>
                  <a:pt x="1213580" y="52449"/>
                </a:cubicBezTo>
                <a:cubicBezTo>
                  <a:pt x="1201730" y="49517"/>
                  <a:pt x="1194475" y="37515"/>
                  <a:pt x="1197407" y="25665"/>
                </a:cubicBezTo>
                <a:cubicBezTo>
                  <a:pt x="1200339" y="13815"/>
                  <a:pt x="1212340" y="6560"/>
                  <a:pt x="1224190" y="9492"/>
                </a:cubicBezTo>
                <a:cubicBezTo>
                  <a:pt x="1230569" y="11064"/>
                  <a:pt x="1236978" y="12848"/>
                  <a:pt x="1243235" y="14813"/>
                </a:cubicBezTo>
                <a:cubicBezTo>
                  <a:pt x="1254904" y="18471"/>
                  <a:pt x="1261403" y="30865"/>
                  <a:pt x="1257746" y="42534"/>
                </a:cubicBezTo>
                <a:cubicBezTo>
                  <a:pt x="1254783" y="51995"/>
                  <a:pt x="1246047" y="58072"/>
                  <a:pt x="1236645" y="58072"/>
                </a:cubicBezTo>
                <a:close/>
                <a:moveTo>
                  <a:pt x="1035253" y="44257"/>
                </a:moveTo>
                <a:lnTo>
                  <a:pt x="1016813" y="44257"/>
                </a:lnTo>
                <a:cubicBezTo>
                  <a:pt x="1004600" y="44257"/>
                  <a:pt x="994685" y="34341"/>
                  <a:pt x="994685" y="22128"/>
                </a:cubicBezTo>
                <a:cubicBezTo>
                  <a:pt x="994685" y="9915"/>
                  <a:pt x="1004600" y="0"/>
                  <a:pt x="1016813" y="0"/>
                </a:cubicBezTo>
                <a:lnTo>
                  <a:pt x="1035253" y="0"/>
                </a:lnTo>
                <a:cubicBezTo>
                  <a:pt x="1047466" y="0"/>
                  <a:pt x="1057382" y="9915"/>
                  <a:pt x="1057382" y="22128"/>
                </a:cubicBezTo>
                <a:cubicBezTo>
                  <a:pt x="1057382" y="34371"/>
                  <a:pt x="1047466" y="44257"/>
                  <a:pt x="1035253" y="44257"/>
                </a:cubicBezTo>
                <a:close/>
                <a:moveTo>
                  <a:pt x="832411" y="44257"/>
                </a:moveTo>
                <a:lnTo>
                  <a:pt x="813971" y="44257"/>
                </a:lnTo>
                <a:cubicBezTo>
                  <a:pt x="801758" y="44257"/>
                  <a:pt x="791843" y="34341"/>
                  <a:pt x="791843" y="22128"/>
                </a:cubicBezTo>
                <a:cubicBezTo>
                  <a:pt x="791843" y="9915"/>
                  <a:pt x="801758" y="0"/>
                  <a:pt x="813971" y="0"/>
                </a:cubicBezTo>
                <a:lnTo>
                  <a:pt x="832411" y="0"/>
                </a:lnTo>
                <a:cubicBezTo>
                  <a:pt x="844624" y="0"/>
                  <a:pt x="854540" y="9915"/>
                  <a:pt x="854540" y="22128"/>
                </a:cubicBezTo>
                <a:cubicBezTo>
                  <a:pt x="854540" y="34371"/>
                  <a:pt x="844654" y="44257"/>
                  <a:pt x="832411" y="44257"/>
                </a:cubicBezTo>
                <a:close/>
                <a:moveTo>
                  <a:pt x="629598" y="44257"/>
                </a:moveTo>
                <a:lnTo>
                  <a:pt x="611159" y="44257"/>
                </a:lnTo>
                <a:cubicBezTo>
                  <a:pt x="598946" y="44257"/>
                  <a:pt x="589030" y="34341"/>
                  <a:pt x="589030" y="22128"/>
                </a:cubicBezTo>
                <a:cubicBezTo>
                  <a:pt x="589030" y="9915"/>
                  <a:pt x="598946" y="0"/>
                  <a:pt x="611159" y="0"/>
                </a:cubicBezTo>
                <a:lnTo>
                  <a:pt x="629598" y="0"/>
                </a:lnTo>
                <a:cubicBezTo>
                  <a:pt x="641811" y="0"/>
                  <a:pt x="651727" y="9915"/>
                  <a:pt x="651727" y="22128"/>
                </a:cubicBezTo>
                <a:cubicBezTo>
                  <a:pt x="651727" y="34371"/>
                  <a:pt x="641811" y="44257"/>
                  <a:pt x="629598" y="44257"/>
                </a:cubicBezTo>
                <a:close/>
                <a:moveTo>
                  <a:pt x="426786" y="44257"/>
                </a:moveTo>
                <a:lnTo>
                  <a:pt x="408346" y="44257"/>
                </a:lnTo>
                <a:cubicBezTo>
                  <a:pt x="396133" y="44257"/>
                  <a:pt x="386217" y="34341"/>
                  <a:pt x="386217" y="22128"/>
                </a:cubicBezTo>
                <a:cubicBezTo>
                  <a:pt x="386217" y="9915"/>
                  <a:pt x="396133" y="0"/>
                  <a:pt x="408346" y="0"/>
                </a:cubicBezTo>
                <a:lnTo>
                  <a:pt x="426786" y="0"/>
                </a:lnTo>
                <a:cubicBezTo>
                  <a:pt x="438999" y="0"/>
                  <a:pt x="448914" y="9915"/>
                  <a:pt x="448914" y="22128"/>
                </a:cubicBezTo>
                <a:cubicBezTo>
                  <a:pt x="448914" y="34371"/>
                  <a:pt x="438999" y="44257"/>
                  <a:pt x="426786" y="44257"/>
                </a:cubicBezTo>
                <a:close/>
                <a:moveTo>
                  <a:pt x="223974" y="44257"/>
                </a:moveTo>
                <a:lnTo>
                  <a:pt x="205533" y="44257"/>
                </a:lnTo>
                <a:cubicBezTo>
                  <a:pt x="193321" y="44257"/>
                  <a:pt x="183405" y="34341"/>
                  <a:pt x="183405" y="22128"/>
                </a:cubicBezTo>
                <a:cubicBezTo>
                  <a:pt x="183405" y="9915"/>
                  <a:pt x="193321" y="0"/>
                  <a:pt x="205533" y="0"/>
                </a:cubicBezTo>
                <a:lnTo>
                  <a:pt x="223974" y="0"/>
                </a:lnTo>
                <a:cubicBezTo>
                  <a:pt x="236187" y="0"/>
                  <a:pt x="246102" y="9915"/>
                  <a:pt x="246102" y="22128"/>
                </a:cubicBezTo>
                <a:cubicBezTo>
                  <a:pt x="246102" y="34371"/>
                  <a:pt x="236187" y="44257"/>
                  <a:pt x="223974" y="44257"/>
                </a:cubicBez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01" name="Google Shape;501;p19"/>
          <p:cNvSpPr/>
          <p:nvPr/>
        </p:nvSpPr>
        <p:spPr>
          <a:xfrm rot="10800000">
            <a:off x="859301" y="3740330"/>
            <a:ext cx="2387244" cy="2409898"/>
          </a:xfrm>
          <a:custGeom>
            <a:rect b="b" l="l" r="r" t="t"/>
            <a:pathLst>
              <a:path extrusionOk="0" h="1498587" w="1484500">
                <a:moveTo>
                  <a:pt x="1484500" y="1498587"/>
                </a:moveTo>
                <a:lnTo>
                  <a:pt x="1363581" y="1498587"/>
                </a:lnTo>
                <a:lnTo>
                  <a:pt x="1363581" y="362638"/>
                </a:lnTo>
                <a:cubicBezTo>
                  <a:pt x="1363581" y="229354"/>
                  <a:pt x="1255146" y="120920"/>
                  <a:pt x="1121862" y="120920"/>
                </a:cubicBezTo>
                <a:lnTo>
                  <a:pt x="0" y="120920"/>
                </a:lnTo>
                <a:lnTo>
                  <a:pt x="0" y="0"/>
                </a:lnTo>
                <a:lnTo>
                  <a:pt x="1121862" y="0"/>
                </a:lnTo>
                <a:cubicBezTo>
                  <a:pt x="1321833" y="0"/>
                  <a:pt x="1484500" y="162697"/>
                  <a:pt x="1484500" y="362638"/>
                </a:cubicBezTo>
                <a:lnTo>
                  <a:pt x="1484500" y="1498587"/>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02" name="Google Shape;502;p19"/>
          <p:cNvSpPr/>
          <p:nvPr/>
        </p:nvSpPr>
        <p:spPr>
          <a:xfrm flipH="1" rot="5400000">
            <a:off x="3228128" y="3713436"/>
            <a:ext cx="2366146" cy="2387245"/>
          </a:xfrm>
          <a:custGeom>
            <a:rect b="b" l="l" r="r" t="t"/>
            <a:pathLst>
              <a:path extrusionOk="0" h="1409862" w="1471380">
                <a:moveTo>
                  <a:pt x="33192" y="1409863"/>
                </a:moveTo>
                <a:lnTo>
                  <a:pt x="0" y="1409863"/>
                </a:lnTo>
                <a:lnTo>
                  <a:pt x="0" y="319319"/>
                </a:lnTo>
                <a:cubicBezTo>
                  <a:pt x="0" y="143229"/>
                  <a:pt x="143260" y="0"/>
                  <a:pt x="319319" y="0"/>
                </a:cubicBezTo>
                <a:lnTo>
                  <a:pt x="1471380" y="0"/>
                </a:lnTo>
                <a:lnTo>
                  <a:pt x="1471380" y="33192"/>
                </a:lnTo>
                <a:lnTo>
                  <a:pt x="319319" y="33192"/>
                </a:lnTo>
                <a:cubicBezTo>
                  <a:pt x="161548" y="33192"/>
                  <a:pt x="33192" y="161549"/>
                  <a:pt x="33192" y="319319"/>
                </a:cubicBezTo>
                <a:lnTo>
                  <a:pt x="33192" y="1409863"/>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pic>
        <p:nvPicPr>
          <p:cNvPr id="503" name="Google Shape;503;p19"/>
          <p:cNvPicPr preferRelativeResize="0"/>
          <p:nvPr/>
        </p:nvPicPr>
        <p:blipFill rotWithShape="1">
          <a:blip r:embed="rId3">
            <a:alphaModFix/>
          </a:blip>
          <a:srcRect b="0" l="0" r="0" t="0"/>
          <a:stretch/>
        </p:blipFill>
        <p:spPr>
          <a:xfrm>
            <a:off x="1452509" y="2537643"/>
            <a:ext cx="3657600" cy="2350475"/>
          </a:xfrm>
          <a:prstGeom prst="rect">
            <a:avLst/>
          </a:prstGeom>
          <a:noFill/>
          <a:ln>
            <a:noFill/>
          </a:ln>
        </p:spPr>
      </p:pic>
      <p:sp>
        <p:nvSpPr>
          <p:cNvPr id="504" name="Google Shape;504;p19"/>
          <p:cNvSpPr txBox="1"/>
          <p:nvPr/>
        </p:nvSpPr>
        <p:spPr>
          <a:xfrm>
            <a:off x="631372" y="196587"/>
            <a:ext cx="2365319"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rgbClr val="01587A"/>
                </a:solidFill>
                <a:latin typeface="Montserrat Black"/>
                <a:ea typeface="Montserrat Black"/>
                <a:cs typeface="Montserrat Black"/>
                <a:sym typeface="Montserrat Black"/>
              </a:rPr>
              <a:t>RESULTS</a:t>
            </a:r>
            <a:endParaRPr/>
          </a:p>
        </p:txBody>
      </p:sp>
      <p:grpSp>
        <p:nvGrpSpPr>
          <p:cNvPr id="505" name="Google Shape;505;p19"/>
          <p:cNvGrpSpPr/>
          <p:nvPr/>
        </p:nvGrpSpPr>
        <p:grpSpPr>
          <a:xfrm>
            <a:off x="7415005" y="1774498"/>
            <a:ext cx="2926080" cy="3931664"/>
            <a:chOff x="7415005" y="1774498"/>
            <a:chExt cx="2926080" cy="3931664"/>
          </a:xfrm>
        </p:grpSpPr>
        <p:pic>
          <p:nvPicPr>
            <p:cNvPr id="506" name="Google Shape;506;p19"/>
            <p:cNvPicPr preferRelativeResize="0"/>
            <p:nvPr/>
          </p:nvPicPr>
          <p:blipFill rotWithShape="1">
            <a:blip r:embed="rId4">
              <a:alphaModFix/>
            </a:blip>
            <a:srcRect b="6666" l="18889" r="15369" t="4999"/>
            <a:stretch/>
          </p:blipFill>
          <p:spPr>
            <a:xfrm>
              <a:off x="7415005" y="1774498"/>
              <a:ext cx="2926080" cy="3931664"/>
            </a:xfrm>
            <a:prstGeom prst="rect">
              <a:avLst/>
            </a:prstGeom>
            <a:noFill/>
            <a:ln>
              <a:noFill/>
            </a:ln>
          </p:spPr>
        </p:pic>
        <p:pic>
          <p:nvPicPr>
            <p:cNvPr id="507" name="Google Shape;507;p19">
              <a:hlinkClick r:id="rId5"/>
            </p:cNvPr>
            <p:cNvPicPr preferRelativeResize="0"/>
            <p:nvPr/>
          </p:nvPicPr>
          <p:blipFill rotWithShape="1">
            <a:blip r:embed="rId6">
              <a:alphaModFix/>
            </a:blip>
            <a:srcRect b="0" l="0" r="0" t="0"/>
            <a:stretch/>
          </p:blipFill>
          <p:spPr>
            <a:xfrm>
              <a:off x="7535016" y="2029751"/>
              <a:ext cx="2699850" cy="3408934"/>
            </a:xfrm>
            <a:prstGeom prst="rect">
              <a:avLst/>
            </a:prstGeom>
            <a:noFill/>
            <a:ln>
              <a:noFill/>
            </a:ln>
          </p:spPr>
        </p:pic>
      </p:grpSp>
      <p:sp>
        <p:nvSpPr>
          <p:cNvPr id="508" name="Google Shape;508;p19"/>
          <p:cNvSpPr/>
          <p:nvPr/>
        </p:nvSpPr>
        <p:spPr>
          <a:xfrm>
            <a:off x="3639186" y="310285"/>
            <a:ext cx="434296" cy="434296"/>
          </a:xfrm>
          <a:custGeom>
            <a:rect b="b" l="l" r="r" t="t"/>
            <a:pathLst>
              <a:path extrusionOk="0" h="678512" w="678512">
                <a:moveTo>
                  <a:pt x="339256" y="0"/>
                </a:moveTo>
                <a:cubicBezTo>
                  <a:pt x="526622" y="0"/>
                  <a:pt x="678512" y="151890"/>
                  <a:pt x="678512" y="339256"/>
                </a:cubicBezTo>
                <a:cubicBezTo>
                  <a:pt x="678512" y="526622"/>
                  <a:pt x="526622" y="678512"/>
                  <a:pt x="339256" y="678512"/>
                </a:cubicBezTo>
                <a:cubicBezTo>
                  <a:pt x="151890" y="678512"/>
                  <a:pt x="0" y="526622"/>
                  <a:pt x="0" y="339256"/>
                </a:cubicBezTo>
                <a:cubicBezTo>
                  <a:pt x="0" y="151890"/>
                  <a:pt x="151890" y="0"/>
                  <a:pt x="339256" y="0"/>
                </a:cubicBezTo>
                <a:close/>
              </a:path>
            </a:pathLst>
          </a:custGeom>
          <a:solidFill>
            <a:schemeClr val="lt1"/>
          </a:solidFill>
          <a:ln cap="flat" cmpd="sng" w="28575">
            <a:solidFill>
              <a:srgbClr val="F3BA28"/>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09" name="Google Shape;509;p19"/>
          <p:cNvSpPr txBox="1"/>
          <p:nvPr/>
        </p:nvSpPr>
        <p:spPr>
          <a:xfrm>
            <a:off x="4091613" y="253113"/>
            <a:ext cx="3200400"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Montserrat"/>
                <a:ea typeface="Montserrat"/>
                <a:cs typeface="Montserrat"/>
                <a:sym typeface="Montserrat"/>
              </a:rPr>
              <a:t>Reduced report development time from months to 2 days</a:t>
            </a:r>
            <a:endParaRPr/>
          </a:p>
        </p:txBody>
      </p:sp>
      <p:sp>
        <p:nvSpPr>
          <p:cNvPr id="510" name="Google Shape;510;p19"/>
          <p:cNvSpPr/>
          <p:nvPr/>
        </p:nvSpPr>
        <p:spPr>
          <a:xfrm>
            <a:off x="7722955" y="321761"/>
            <a:ext cx="434296" cy="434296"/>
          </a:xfrm>
          <a:custGeom>
            <a:rect b="b" l="l" r="r" t="t"/>
            <a:pathLst>
              <a:path extrusionOk="0" h="678512" w="678512">
                <a:moveTo>
                  <a:pt x="339256" y="0"/>
                </a:moveTo>
                <a:cubicBezTo>
                  <a:pt x="526622" y="0"/>
                  <a:pt x="678512" y="151890"/>
                  <a:pt x="678512" y="339256"/>
                </a:cubicBezTo>
                <a:cubicBezTo>
                  <a:pt x="678512" y="526622"/>
                  <a:pt x="526622" y="678512"/>
                  <a:pt x="339256" y="678512"/>
                </a:cubicBezTo>
                <a:cubicBezTo>
                  <a:pt x="151890" y="678512"/>
                  <a:pt x="0" y="526622"/>
                  <a:pt x="0" y="339256"/>
                </a:cubicBezTo>
                <a:cubicBezTo>
                  <a:pt x="0" y="151890"/>
                  <a:pt x="151890" y="0"/>
                  <a:pt x="339256" y="0"/>
                </a:cubicBezTo>
                <a:close/>
              </a:path>
            </a:pathLst>
          </a:custGeom>
          <a:solidFill>
            <a:schemeClr val="lt1"/>
          </a:solidFill>
          <a:ln cap="flat" cmpd="sng" w="28575">
            <a:solidFill>
              <a:srgbClr val="F3BA28"/>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11" name="Google Shape;511;p19"/>
          <p:cNvSpPr txBox="1"/>
          <p:nvPr/>
        </p:nvSpPr>
        <p:spPr>
          <a:xfrm>
            <a:off x="8177571" y="264589"/>
            <a:ext cx="3017520"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Montserrat"/>
                <a:ea typeface="Montserrat"/>
                <a:cs typeface="Montserrat"/>
                <a:sym typeface="Montserrat"/>
              </a:rPr>
              <a:t>Time to analyze reports is reduced from days to seconds</a:t>
            </a:r>
            <a:endParaRPr/>
          </a:p>
        </p:txBody>
      </p:sp>
      <p:pic>
        <p:nvPicPr>
          <p:cNvPr id="512" name="Google Shape;512;p19"/>
          <p:cNvPicPr preferRelativeResize="0"/>
          <p:nvPr/>
        </p:nvPicPr>
        <p:blipFill rotWithShape="1">
          <a:blip r:embed="rId7">
            <a:alphaModFix/>
          </a:blip>
          <a:srcRect b="0" l="0" r="0" t="0"/>
          <a:stretch/>
        </p:blipFill>
        <p:spPr>
          <a:xfrm>
            <a:off x="3748334" y="419433"/>
            <a:ext cx="216000" cy="216000"/>
          </a:xfrm>
          <a:prstGeom prst="rect">
            <a:avLst/>
          </a:prstGeom>
          <a:noFill/>
          <a:ln>
            <a:noFill/>
          </a:ln>
        </p:spPr>
      </p:pic>
      <p:pic>
        <p:nvPicPr>
          <p:cNvPr id="513" name="Google Shape;513;p19"/>
          <p:cNvPicPr preferRelativeResize="0"/>
          <p:nvPr/>
        </p:nvPicPr>
        <p:blipFill rotWithShape="1">
          <a:blip r:embed="rId8">
            <a:alphaModFix/>
          </a:blip>
          <a:srcRect b="0" l="0" r="0" t="0"/>
          <a:stretch/>
        </p:blipFill>
        <p:spPr>
          <a:xfrm>
            <a:off x="7832103" y="430909"/>
            <a:ext cx="216000" cy="216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 name="Shape 41"/>
        <p:cNvGrpSpPr/>
        <p:nvPr/>
      </p:nvGrpSpPr>
      <p:grpSpPr>
        <a:xfrm>
          <a:off x="0" y="0"/>
          <a:ext cx="0" cy="0"/>
          <a:chOff x="0" y="0"/>
          <a:chExt cx="0" cy="0"/>
        </a:xfrm>
      </p:grpSpPr>
      <p:sp>
        <p:nvSpPr>
          <p:cNvPr id="42" name="Google Shape;42;p2"/>
          <p:cNvSpPr/>
          <p:nvPr/>
        </p:nvSpPr>
        <p:spPr>
          <a:xfrm>
            <a:off x="0" y="0"/>
            <a:ext cx="12192000" cy="2841674"/>
          </a:xfrm>
          <a:prstGeom prst="rect">
            <a:avLst/>
          </a:prstGeom>
          <a:solidFill>
            <a:srgbClr val="99D8D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Montserrat"/>
              <a:ea typeface="Montserrat"/>
              <a:cs typeface="Montserrat"/>
              <a:sym typeface="Montserrat"/>
            </a:endParaRPr>
          </a:p>
        </p:txBody>
      </p:sp>
      <p:sp>
        <p:nvSpPr>
          <p:cNvPr id="43" name="Google Shape;43;p2"/>
          <p:cNvSpPr/>
          <p:nvPr/>
        </p:nvSpPr>
        <p:spPr>
          <a:xfrm>
            <a:off x="6760184" y="956603"/>
            <a:ext cx="4433009" cy="4052242"/>
          </a:xfrm>
          <a:prstGeom prst="roundRect">
            <a:avLst>
              <a:gd fmla="val 8414" name="adj"/>
            </a:avLst>
          </a:prstGeom>
          <a:solidFill>
            <a:srgbClr val="0158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Montserrat"/>
              <a:ea typeface="Montserrat"/>
              <a:cs typeface="Montserrat"/>
              <a:sym typeface="Montserrat"/>
            </a:endParaRPr>
          </a:p>
        </p:txBody>
      </p:sp>
      <p:pic>
        <p:nvPicPr>
          <p:cNvPr id="44" name="Google Shape;44;p2"/>
          <p:cNvPicPr preferRelativeResize="0"/>
          <p:nvPr>
            <p:ph idx="2" type="pic"/>
          </p:nvPr>
        </p:nvPicPr>
        <p:blipFill rotWithShape="1">
          <a:blip r:embed="rId3">
            <a:alphaModFix/>
          </a:blip>
          <a:srcRect b="0" l="0" r="0" t="0"/>
          <a:stretch/>
        </p:blipFill>
        <p:spPr>
          <a:xfrm>
            <a:off x="3879495" y="956603"/>
            <a:ext cx="2676050" cy="4052242"/>
          </a:xfrm>
          <a:prstGeom prst="rect">
            <a:avLst/>
          </a:prstGeom>
          <a:solidFill>
            <a:srgbClr val="D0CECE"/>
          </a:solidFill>
          <a:ln cap="flat" cmpd="sng" w="76200">
            <a:solidFill>
              <a:schemeClr val="lt1"/>
            </a:solidFill>
            <a:prstDash val="solid"/>
            <a:round/>
            <a:headEnd len="sm" w="sm" type="none"/>
            <a:tailEnd len="sm" w="sm" type="none"/>
          </a:ln>
          <a:effectLst>
            <a:outerShdw blurRad="635000" sx="102000" rotWithShape="0" algn="ctr" sy="102000">
              <a:srgbClr val="000000">
                <a:alpha val="9803"/>
              </a:srgbClr>
            </a:outerShdw>
          </a:effectLst>
        </p:spPr>
      </p:pic>
      <p:sp>
        <p:nvSpPr>
          <p:cNvPr id="45" name="Google Shape;45;p2"/>
          <p:cNvSpPr/>
          <p:nvPr/>
        </p:nvSpPr>
        <p:spPr>
          <a:xfrm>
            <a:off x="1052366" y="5144187"/>
            <a:ext cx="256893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400" u="none" cap="none" strike="noStrike">
                <a:solidFill>
                  <a:schemeClr val="dk1"/>
                </a:solidFill>
                <a:latin typeface="Montserrat"/>
                <a:ea typeface="Montserrat"/>
                <a:cs typeface="Montserrat"/>
                <a:sym typeface="Montserrat"/>
              </a:rPr>
              <a:t>IF YOUR CONTENT IS NOT</a:t>
            </a:r>
            <a:endParaRPr/>
          </a:p>
          <a:p>
            <a:pPr indent="0" lvl="0" marL="0" marR="0" rtl="0" algn="ctr">
              <a:spcBef>
                <a:spcPts val="0"/>
              </a:spcBef>
              <a:spcAft>
                <a:spcPts val="0"/>
              </a:spcAft>
              <a:buNone/>
            </a:pPr>
            <a:r>
              <a:rPr b="1" i="0" lang="en-US" sz="1400" u="none" cap="none" strike="noStrike">
                <a:solidFill>
                  <a:srgbClr val="5CB3C1"/>
                </a:solidFill>
                <a:latin typeface="Montserrat"/>
                <a:ea typeface="Montserrat"/>
                <a:cs typeface="Montserrat"/>
                <a:sym typeface="Montserrat"/>
              </a:rPr>
              <a:t>WEB FRIENDLY…</a:t>
            </a:r>
            <a:endParaRPr b="0" i="0" sz="1400" u="none" cap="none" strike="noStrike">
              <a:solidFill>
                <a:schemeClr val="dk1"/>
              </a:solidFill>
              <a:latin typeface="Montserrat"/>
              <a:ea typeface="Montserrat"/>
              <a:cs typeface="Montserrat"/>
              <a:sym typeface="Montserrat"/>
            </a:endParaRPr>
          </a:p>
        </p:txBody>
      </p:sp>
      <p:sp>
        <p:nvSpPr>
          <p:cNvPr id="46" name="Google Shape;46;p2"/>
          <p:cNvSpPr/>
          <p:nvPr/>
        </p:nvSpPr>
        <p:spPr>
          <a:xfrm>
            <a:off x="4224740" y="5144187"/>
            <a:ext cx="198556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400" u="none" cap="none" strike="noStrike">
                <a:solidFill>
                  <a:schemeClr val="dk1"/>
                </a:solidFill>
                <a:latin typeface="Montserrat"/>
                <a:ea typeface="Montserrat"/>
                <a:cs typeface="Montserrat"/>
                <a:sym typeface="Montserrat"/>
              </a:rPr>
              <a:t>…IT WILL NOT BE </a:t>
            </a:r>
            <a:r>
              <a:rPr b="1" i="0" lang="en-US" sz="1400" u="none" cap="none" strike="noStrike">
                <a:solidFill>
                  <a:srgbClr val="5CB3C1"/>
                </a:solidFill>
                <a:latin typeface="Montserrat"/>
                <a:ea typeface="Montserrat"/>
                <a:cs typeface="Montserrat"/>
                <a:sym typeface="Montserrat"/>
              </a:rPr>
              <a:t>SEEN</a:t>
            </a:r>
            <a:r>
              <a:rPr b="0" i="0" lang="en-US" sz="1400" u="none" cap="none" strike="noStrike">
                <a:solidFill>
                  <a:schemeClr val="dk1"/>
                </a:solidFill>
                <a:latin typeface="Montserrat"/>
                <a:ea typeface="Montserrat"/>
                <a:cs typeface="Montserrat"/>
                <a:sym typeface="Montserrat"/>
              </a:rPr>
              <a:t>. </a:t>
            </a:r>
            <a:endParaRPr/>
          </a:p>
        </p:txBody>
      </p:sp>
      <p:grpSp>
        <p:nvGrpSpPr>
          <p:cNvPr id="47" name="Google Shape;47;p2"/>
          <p:cNvGrpSpPr/>
          <p:nvPr/>
        </p:nvGrpSpPr>
        <p:grpSpPr>
          <a:xfrm>
            <a:off x="7137295" y="1442040"/>
            <a:ext cx="3941494" cy="3165534"/>
            <a:chOff x="7137295" y="1335360"/>
            <a:chExt cx="3941494" cy="3165534"/>
          </a:xfrm>
        </p:grpSpPr>
        <p:sp>
          <p:nvSpPr>
            <p:cNvPr id="48" name="Google Shape;48;p2"/>
            <p:cNvSpPr/>
            <p:nvPr/>
          </p:nvSpPr>
          <p:spPr>
            <a:xfrm>
              <a:off x="7137295" y="1946349"/>
              <a:ext cx="3941494" cy="255454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3200" u="none" cap="none" strike="noStrike">
                  <a:solidFill>
                    <a:schemeClr val="lt1"/>
                  </a:solidFill>
                  <a:latin typeface="Montserrat"/>
                  <a:ea typeface="Montserrat"/>
                  <a:cs typeface="Montserrat"/>
                  <a:sym typeface="Montserrat"/>
                </a:rPr>
                <a:t>Every </a:t>
              </a:r>
              <a:r>
                <a:rPr b="1" i="0" lang="en-US" sz="3200" u="none" cap="none" strike="noStrike">
                  <a:solidFill>
                    <a:schemeClr val="lt1"/>
                  </a:solidFill>
                  <a:highlight>
                    <a:srgbClr val="F3BA28"/>
                  </a:highlight>
                  <a:latin typeface="Montserrat"/>
                  <a:ea typeface="Montserrat"/>
                  <a:cs typeface="Montserrat"/>
                  <a:sym typeface="Montserrat"/>
                </a:rPr>
                <a:t>COMPANY</a:t>
              </a:r>
              <a:r>
                <a:rPr b="0" i="0" lang="en-US" sz="3200" u="none" cap="none" strike="noStrike">
                  <a:solidFill>
                    <a:schemeClr val="lt1"/>
                  </a:solidFill>
                  <a:latin typeface="Montserrat"/>
                  <a:ea typeface="Montserrat"/>
                  <a:cs typeface="Montserrat"/>
                  <a:sym typeface="Montserrat"/>
                </a:rPr>
                <a:t> is transitioning</a:t>
              </a:r>
              <a:endParaRPr/>
            </a:p>
            <a:p>
              <a:pPr indent="0" lvl="0" marL="0" marR="0" rtl="0" algn="l">
                <a:spcBef>
                  <a:spcPts val="0"/>
                </a:spcBef>
                <a:spcAft>
                  <a:spcPts val="0"/>
                </a:spcAft>
                <a:buNone/>
              </a:pPr>
              <a:r>
                <a:rPr lang="en-US" sz="3200">
                  <a:solidFill>
                    <a:schemeClr val="lt1"/>
                  </a:solidFill>
                  <a:latin typeface="Montserrat"/>
                  <a:ea typeface="Montserrat"/>
                  <a:cs typeface="Montserrat"/>
                  <a:sym typeface="Montserrat"/>
                </a:rPr>
                <a:t>their </a:t>
              </a:r>
              <a:r>
                <a:rPr b="1" lang="en-US" sz="3200">
                  <a:solidFill>
                    <a:schemeClr val="lt1"/>
                  </a:solidFill>
                  <a:highlight>
                    <a:srgbClr val="F3BA28"/>
                  </a:highlight>
                  <a:latin typeface="Montserrat"/>
                  <a:ea typeface="Montserrat"/>
                  <a:cs typeface="Montserrat"/>
                  <a:sym typeface="Montserrat"/>
                </a:rPr>
                <a:t>DIGITAL</a:t>
              </a:r>
              <a:r>
                <a:rPr b="1" lang="en-US" sz="3200">
                  <a:solidFill>
                    <a:schemeClr val="lt1"/>
                  </a:solidFill>
                  <a:latin typeface="Montserrat"/>
                  <a:ea typeface="Montserrat"/>
                  <a:cs typeface="Montserrat"/>
                  <a:sym typeface="Montserrat"/>
                </a:rPr>
                <a:t> </a:t>
              </a:r>
              <a:r>
                <a:rPr lang="en-US" sz="3200">
                  <a:solidFill>
                    <a:schemeClr val="lt1"/>
                  </a:solidFill>
                  <a:latin typeface="Montserrat"/>
                  <a:ea typeface="Montserrat"/>
                  <a:cs typeface="Montserrat"/>
                  <a:sym typeface="Montserrat"/>
                </a:rPr>
                <a:t>documents to HTML</a:t>
              </a:r>
              <a:endParaRPr/>
            </a:p>
          </p:txBody>
        </p:sp>
        <p:pic>
          <p:nvPicPr>
            <p:cNvPr id="49" name="Google Shape;49;p2"/>
            <p:cNvPicPr preferRelativeResize="0"/>
            <p:nvPr/>
          </p:nvPicPr>
          <p:blipFill rotWithShape="1">
            <a:blip r:embed="rId4">
              <a:alphaModFix/>
            </a:blip>
            <a:srcRect b="0" l="0" r="0" t="0"/>
            <a:stretch/>
          </p:blipFill>
          <p:spPr>
            <a:xfrm>
              <a:off x="7137295" y="1335360"/>
              <a:ext cx="422380" cy="422380"/>
            </a:xfrm>
            <a:prstGeom prst="rect">
              <a:avLst/>
            </a:prstGeom>
            <a:noFill/>
            <a:ln>
              <a:noFill/>
            </a:ln>
          </p:spPr>
        </p:pic>
      </p:grpSp>
      <p:pic>
        <p:nvPicPr>
          <p:cNvPr id="50" name="Google Shape;50;p2"/>
          <p:cNvPicPr preferRelativeResize="0"/>
          <p:nvPr>
            <p:ph idx="3" type="pic"/>
          </p:nvPr>
        </p:nvPicPr>
        <p:blipFill rotWithShape="1">
          <a:blip r:embed="rId5">
            <a:alphaModFix/>
          </a:blip>
          <a:srcRect b="0" l="0" r="0" t="0"/>
          <a:stretch/>
        </p:blipFill>
        <p:spPr>
          <a:xfrm>
            <a:off x="998831" y="956603"/>
            <a:ext cx="2676051" cy="4052242"/>
          </a:xfrm>
          <a:prstGeom prst="rect">
            <a:avLst/>
          </a:prstGeom>
          <a:solidFill>
            <a:srgbClr val="D0CECE"/>
          </a:solidFill>
          <a:ln cap="flat" cmpd="sng" w="76200">
            <a:solidFill>
              <a:schemeClr val="lt1"/>
            </a:solidFill>
            <a:prstDash val="solid"/>
            <a:round/>
            <a:headEnd len="sm" w="sm" type="none"/>
            <a:tailEnd len="sm" w="sm" type="none"/>
          </a:ln>
          <a:effectLst>
            <a:outerShdw blurRad="635000" sx="102000" rotWithShape="0" algn="ctr" sy="102000">
              <a:srgbClr val="000000">
                <a:alpha val="9803"/>
              </a:srgbClr>
            </a:outerShdw>
          </a:effectLst>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20"/>
          <p:cNvSpPr/>
          <p:nvPr/>
        </p:nvSpPr>
        <p:spPr>
          <a:xfrm>
            <a:off x="0" y="4097292"/>
            <a:ext cx="12192000" cy="2760708"/>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519" name="Google Shape;519;p20"/>
          <p:cNvSpPr/>
          <p:nvPr/>
        </p:nvSpPr>
        <p:spPr>
          <a:xfrm>
            <a:off x="939399" y="1371918"/>
            <a:ext cx="4663440" cy="4664660"/>
          </a:xfrm>
          <a:custGeom>
            <a:rect b="b" l="l" r="r" t="t"/>
            <a:pathLst>
              <a:path extrusionOk="0" h="2533598" w="2533598">
                <a:moveTo>
                  <a:pt x="2533598" y="266174"/>
                </a:moveTo>
                <a:lnTo>
                  <a:pt x="2533598" y="2267425"/>
                </a:lnTo>
                <a:cubicBezTo>
                  <a:pt x="2533598" y="2414433"/>
                  <a:pt x="2414432" y="2533599"/>
                  <a:pt x="2267425" y="2533599"/>
                </a:cubicBezTo>
                <a:lnTo>
                  <a:pt x="266174" y="2533599"/>
                </a:lnTo>
                <a:cubicBezTo>
                  <a:pt x="119166" y="2533599"/>
                  <a:pt x="0" y="2414433"/>
                  <a:pt x="0" y="2267425"/>
                </a:cubicBezTo>
                <a:lnTo>
                  <a:pt x="0" y="266174"/>
                </a:lnTo>
                <a:cubicBezTo>
                  <a:pt x="0" y="119166"/>
                  <a:pt x="119166" y="0"/>
                  <a:pt x="266174" y="0"/>
                </a:cubicBezTo>
                <a:lnTo>
                  <a:pt x="2267425" y="0"/>
                </a:lnTo>
                <a:cubicBezTo>
                  <a:pt x="2414402" y="0"/>
                  <a:pt x="2533598" y="119166"/>
                  <a:pt x="2533598" y="266174"/>
                </a:cubicBezTo>
                <a:close/>
              </a:path>
            </a:pathLst>
          </a:custGeom>
          <a:solidFill>
            <a:srgbClr val="F7F7F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20" name="Google Shape;520;p20"/>
          <p:cNvSpPr/>
          <p:nvPr/>
        </p:nvSpPr>
        <p:spPr>
          <a:xfrm>
            <a:off x="6506262" y="1371918"/>
            <a:ext cx="4663440" cy="4664660"/>
          </a:xfrm>
          <a:custGeom>
            <a:rect b="b" l="l" r="r" t="t"/>
            <a:pathLst>
              <a:path extrusionOk="0" h="2533598" w="2533598">
                <a:moveTo>
                  <a:pt x="2533598" y="266174"/>
                </a:moveTo>
                <a:lnTo>
                  <a:pt x="2533598" y="2267425"/>
                </a:lnTo>
                <a:cubicBezTo>
                  <a:pt x="2533598" y="2414433"/>
                  <a:pt x="2414432" y="2533599"/>
                  <a:pt x="2267425" y="2533599"/>
                </a:cubicBezTo>
                <a:lnTo>
                  <a:pt x="266174" y="2533599"/>
                </a:lnTo>
                <a:cubicBezTo>
                  <a:pt x="119166" y="2533599"/>
                  <a:pt x="0" y="2414433"/>
                  <a:pt x="0" y="2267425"/>
                </a:cubicBezTo>
                <a:lnTo>
                  <a:pt x="0" y="266174"/>
                </a:lnTo>
                <a:cubicBezTo>
                  <a:pt x="0" y="119166"/>
                  <a:pt x="119166" y="0"/>
                  <a:pt x="266174" y="0"/>
                </a:cubicBezTo>
                <a:lnTo>
                  <a:pt x="2267425" y="0"/>
                </a:lnTo>
                <a:cubicBezTo>
                  <a:pt x="2414402" y="0"/>
                  <a:pt x="2533598" y="119166"/>
                  <a:pt x="2533598" y="266174"/>
                </a:cubicBezTo>
                <a:close/>
              </a:path>
            </a:pathLst>
          </a:custGeom>
          <a:solidFill>
            <a:srgbClr val="F7F7F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cxnSp>
        <p:nvCxnSpPr>
          <p:cNvPr id="521" name="Google Shape;521;p20"/>
          <p:cNvCxnSpPr/>
          <p:nvPr/>
        </p:nvCxnSpPr>
        <p:spPr>
          <a:xfrm>
            <a:off x="844732" y="6315166"/>
            <a:ext cx="10929257" cy="0"/>
          </a:xfrm>
          <a:prstGeom prst="straightConnector1">
            <a:avLst/>
          </a:prstGeom>
          <a:noFill/>
          <a:ln cap="flat" cmpd="sng" w="9525">
            <a:solidFill>
              <a:srgbClr val="5CB3C1">
                <a:alpha val="49803"/>
              </a:srgbClr>
            </a:solidFill>
            <a:prstDash val="solid"/>
            <a:miter lim="800000"/>
            <a:headEnd len="sm" w="sm" type="none"/>
            <a:tailEnd len="sm" w="sm" type="none"/>
          </a:ln>
        </p:spPr>
      </p:cxnSp>
      <p:sp>
        <p:nvSpPr>
          <p:cNvPr id="522" name="Google Shape;522;p20"/>
          <p:cNvSpPr txBox="1"/>
          <p:nvPr/>
        </p:nvSpPr>
        <p:spPr>
          <a:xfrm>
            <a:off x="631372" y="6430581"/>
            <a:ext cx="2632534" cy="230832"/>
          </a:xfrm>
          <a:prstGeom prst="rect">
            <a:avLst/>
          </a:prstGeom>
          <a:noFill/>
          <a:ln>
            <a:noFill/>
          </a:ln>
        </p:spPr>
        <p:txBody>
          <a:bodyPr anchorCtr="0" anchor="ctr" bIns="0" lIns="0" spcFirstLastPara="1" rIns="0" wrap="square" tIns="0">
            <a:spAutoFit/>
          </a:bodyPr>
          <a:lstStyle/>
          <a:p>
            <a:pPr indent="0" lvl="0" marL="0" marR="0" rtl="0" algn="l">
              <a:spcBef>
                <a:spcPts val="0"/>
              </a:spcBef>
              <a:spcAft>
                <a:spcPts val="0"/>
              </a:spcAft>
              <a:buNone/>
            </a:pPr>
            <a:r>
              <a:rPr lang="en-US" sz="1500">
                <a:solidFill>
                  <a:srgbClr val="091B46"/>
                </a:solidFill>
                <a:latin typeface="Montserrat"/>
                <a:ea typeface="Montserrat"/>
                <a:cs typeface="Montserrat"/>
                <a:sym typeface="Montserrat"/>
              </a:rPr>
              <a:t>Storied</a:t>
            </a:r>
            <a:r>
              <a:rPr lang="en-US" sz="1500">
                <a:solidFill>
                  <a:srgbClr val="5CB3C1"/>
                </a:solidFill>
                <a:latin typeface="Montserrat"/>
                <a:ea typeface="Montserrat"/>
                <a:cs typeface="Montserrat"/>
                <a:sym typeface="Montserrat"/>
              </a:rPr>
              <a:t> Data Inc.</a:t>
            </a:r>
            <a:r>
              <a:rPr lang="en-US" sz="1100">
                <a:solidFill>
                  <a:srgbClr val="5CB3C1"/>
                </a:solidFill>
                <a:latin typeface="Montserrat"/>
                <a:ea typeface="Montserrat"/>
                <a:cs typeface="Montserrat"/>
                <a:sym typeface="Montserrat"/>
              </a:rPr>
              <a:t>, </a:t>
            </a:r>
            <a:r>
              <a:rPr lang="en-US" sz="1100">
                <a:solidFill>
                  <a:srgbClr val="091C4A"/>
                </a:solidFill>
                <a:latin typeface="Montserrat"/>
                <a:ea typeface="Montserrat"/>
                <a:cs typeface="Montserrat"/>
                <a:sym typeface="Montserrat"/>
              </a:rPr>
              <a:t>Confidential</a:t>
            </a:r>
            <a:endParaRPr/>
          </a:p>
        </p:txBody>
      </p:sp>
      <p:sp>
        <p:nvSpPr>
          <p:cNvPr id="523" name="Google Shape;523;p20"/>
          <p:cNvSpPr txBox="1"/>
          <p:nvPr/>
        </p:nvSpPr>
        <p:spPr>
          <a:xfrm>
            <a:off x="11363349" y="6398461"/>
            <a:ext cx="264816"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100">
                <a:solidFill>
                  <a:schemeClr val="dk1"/>
                </a:solidFill>
                <a:latin typeface="Montserrat"/>
                <a:ea typeface="Montserrat"/>
                <a:cs typeface="Montserrat"/>
                <a:sym typeface="Montserrat"/>
              </a:rPr>
              <a:t>3</a:t>
            </a:r>
            <a:endParaRPr sz="1100">
              <a:solidFill>
                <a:schemeClr val="dk1"/>
              </a:solidFill>
              <a:latin typeface="Montserrat"/>
              <a:ea typeface="Montserrat"/>
              <a:cs typeface="Montserrat"/>
              <a:sym typeface="Montserrat"/>
            </a:endParaRPr>
          </a:p>
        </p:txBody>
      </p:sp>
      <p:sp>
        <p:nvSpPr>
          <p:cNvPr id="524" name="Google Shape;524;p20"/>
          <p:cNvSpPr/>
          <p:nvPr/>
        </p:nvSpPr>
        <p:spPr>
          <a:xfrm rot="-5400000">
            <a:off x="6416160" y="3763299"/>
            <a:ext cx="2366146" cy="2267219"/>
          </a:xfrm>
          <a:custGeom>
            <a:rect b="b" l="l" r="r" t="t"/>
            <a:pathLst>
              <a:path extrusionOk="0" h="1409862" w="1471380">
                <a:moveTo>
                  <a:pt x="33192" y="1409863"/>
                </a:moveTo>
                <a:lnTo>
                  <a:pt x="0" y="1409863"/>
                </a:lnTo>
                <a:lnTo>
                  <a:pt x="0" y="319319"/>
                </a:lnTo>
                <a:cubicBezTo>
                  <a:pt x="0" y="143229"/>
                  <a:pt x="143260" y="0"/>
                  <a:pt x="319319" y="0"/>
                </a:cubicBezTo>
                <a:lnTo>
                  <a:pt x="1471380" y="0"/>
                </a:lnTo>
                <a:lnTo>
                  <a:pt x="1471380" y="33192"/>
                </a:lnTo>
                <a:lnTo>
                  <a:pt x="319319" y="33192"/>
                </a:lnTo>
                <a:cubicBezTo>
                  <a:pt x="161548" y="33192"/>
                  <a:pt x="33192" y="161549"/>
                  <a:pt x="33192" y="319319"/>
                </a:cubicBezTo>
                <a:lnTo>
                  <a:pt x="33192" y="1409863"/>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25" name="Google Shape;525;p20"/>
          <p:cNvSpPr/>
          <p:nvPr/>
        </p:nvSpPr>
        <p:spPr>
          <a:xfrm>
            <a:off x="8829772" y="1375156"/>
            <a:ext cx="2365319" cy="4704826"/>
          </a:xfrm>
          <a:custGeom>
            <a:rect b="b" l="l" r="r" t="t"/>
            <a:pathLst>
              <a:path extrusionOk="0" h="2925680" w="1470866">
                <a:moveTo>
                  <a:pt x="1054661" y="2925681"/>
                </a:moveTo>
                <a:lnTo>
                  <a:pt x="1036221" y="2925681"/>
                </a:lnTo>
                <a:cubicBezTo>
                  <a:pt x="1024008" y="2925681"/>
                  <a:pt x="1014092" y="2915766"/>
                  <a:pt x="1014092" y="2903553"/>
                </a:cubicBezTo>
                <a:cubicBezTo>
                  <a:pt x="1014092" y="2891340"/>
                  <a:pt x="1024008" y="2881424"/>
                  <a:pt x="1036221" y="2881424"/>
                </a:cubicBezTo>
                <a:lnTo>
                  <a:pt x="1054661" y="2881424"/>
                </a:lnTo>
                <a:cubicBezTo>
                  <a:pt x="1066874" y="2881424"/>
                  <a:pt x="1076790" y="2891340"/>
                  <a:pt x="1076790" y="2903553"/>
                </a:cubicBezTo>
                <a:cubicBezTo>
                  <a:pt x="1076790" y="2915766"/>
                  <a:pt x="1066874" y="2925681"/>
                  <a:pt x="1054661" y="2925681"/>
                </a:cubicBezTo>
                <a:close/>
                <a:moveTo>
                  <a:pt x="851849" y="2925681"/>
                </a:moveTo>
                <a:lnTo>
                  <a:pt x="833409" y="2925681"/>
                </a:lnTo>
                <a:cubicBezTo>
                  <a:pt x="821196" y="2925681"/>
                  <a:pt x="811280" y="2915766"/>
                  <a:pt x="811280" y="2903553"/>
                </a:cubicBezTo>
                <a:cubicBezTo>
                  <a:pt x="811280" y="2891340"/>
                  <a:pt x="821196" y="2881424"/>
                  <a:pt x="833409" y="2881424"/>
                </a:cubicBezTo>
                <a:lnTo>
                  <a:pt x="851849" y="2881424"/>
                </a:lnTo>
                <a:cubicBezTo>
                  <a:pt x="864062" y="2881424"/>
                  <a:pt x="873977" y="2891340"/>
                  <a:pt x="873977" y="2903553"/>
                </a:cubicBezTo>
                <a:cubicBezTo>
                  <a:pt x="873977" y="2915766"/>
                  <a:pt x="864062" y="2925681"/>
                  <a:pt x="851849" y="2925681"/>
                </a:cubicBezTo>
                <a:close/>
                <a:moveTo>
                  <a:pt x="649037" y="2925681"/>
                </a:moveTo>
                <a:lnTo>
                  <a:pt x="630596" y="2925681"/>
                </a:lnTo>
                <a:cubicBezTo>
                  <a:pt x="618383" y="2925681"/>
                  <a:pt x="608468" y="2915766"/>
                  <a:pt x="608468" y="2903553"/>
                </a:cubicBezTo>
                <a:cubicBezTo>
                  <a:pt x="608468" y="2891340"/>
                  <a:pt x="618383" y="2881424"/>
                  <a:pt x="630596" y="2881424"/>
                </a:cubicBezTo>
                <a:lnTo>
                  <a:pt x="649037" y="2881424"/>
                </a:lnTo>
                <a:cubicBezTo>
                  <a:pt x="661249" y="2881424"/>
                  <a:pt x="671164" y="2891340"/>
                  <a:pt x="671164" y="2903553"/>
                </a:cubicBezTo>
                <a:cubicBezTo>
                  <a:pt x="671164" y="2915766"/>
                  <a:pt x="661249" y="2925681"/>
                  <a:pt x="649037" y="2925681"/>
                </a:cubicBezTo>
                <a:close/>
                <a:moveTo>
                  <a:pt x="446194" y="2925681"/>
                </a:moveTo>
                <a:lnTo>
                  <a:pt x="427753" y="2925681"/>
                </a:lnTo>
                <a:cubicBezTo>
                  <a:pt x="415540" y="2925681"/>
                  <a:pt x="405625" y="2915766"/>
                  <a:pt x="405625" y="2903553"/>
                </a:cubicBezTo>
                <a:cubicBezTo>
                  <a:pt x="405625" y="2891340"/>
                  <a:pt x="415540" y="2881424"/>
                  <a:pt x="427753" y="2881424"/>
                </a:cubicBezTo>
                <a:lnTo>
                  <a:pt x="446194" y="2881424"/>
                </a:lnTo>
                <a:cubicBezTo>
                  <a:pt x="458407" y="2881424"/>
                  <a:pt x="468322" y="2891340"/>
                  <a:pt x="468322" y="2903553"/>
                </a:cubicBezTo>
                <a:cubicBezTo>
                  <a:pt x="468322" y="2915766"/>
                  <a:pt x="458437" y="2925681"/>
                  <a:pt x="446194" y="2925681"/>
                </a:cubicBezTo>
                <a:close/>
                <a:moveTo>
                  <a:pt x="243381" y="2925681"/>
                </a:moveTo>
                <a:lnTo>
                  <a:pt x="224941" y="2925681"/>
                </a:lnTo>
                <a:cubicBezTo>
                  <a:pt x="212728" y="2925681"/>
                  <a:pt x="202813" y="2915766"/>
                  <a:pt x="202813" y="2903553"/>
                </a:cubicBezTo>
                <a:cubicBezTo>
                  <a:pt x="202813" y="2891340"/>
                  <a:pt x="212728" y="2881424"/>
                  <a:pt x="224941" y="2881424"/>
                </a:cubicBezTo>
                <a:lnTo>
                  <a:pt x="243381" y="2881424"/>
                </a:lnTo>
                <a:cubicBezTo>
                  <a:pt x="255594" y="2881424"/>
                  <a:pt x="265510" y="2891340"/>
                  <a:pt x="265510" y="2903553"/>
                </a:cubicBezTo>
                <a:cubicBezTo>
                  <a:pt x="265510" y="2915766"/>
                  <a:pt x="255594" y="2925681"/>
                  <a:pt x="243381" y="2925681"/>
                </a:cubicBezTo>
                <a:close/>
                <a:moveTo>
                  <a:pt x="40569" y="2925681"/>
                </a:moveTo>
                <a:lnTo>
                  <a:pt x="22128" y="2925681"/>
                </a:lnTo>
                <a:cubicBezTo>
                  <a:pt x="9915" y="2925681"/>
                  <a:pt x="0" y="2915766"/>
                  <a:pt x="0" y="2903553"/>
                </a:cubicBezTo>
                <a:cubicBezTo>
                  <a:pt x="0" y="2891340"/>
                  <a:pt x="9915" y="2881424"/>
                  <a:pt x="22128" y="2881424"/>
                </a:cubicBezTo>
                <a:lnTo>
                  <a:pt x="40569" y="2881424"/>
                </a:lnTo>
                <a:cubicBezTo>
                  <a:pt x="52781" y="2881424"/>
                  <a:pt x="62697" y="2891340"/>
                  <a:pt x="62697" y="2903553"/>
                </a:cubicBezTo>
                <a:cubicBezTo>
                  <a:pt x="62697" y="2915766"/>
                  <a:pt x="52781" y="2925681"/>
                  <a:pt x="40569" y="2925681"/>
                </a:cubicBezTo>
                <a:close/>
                <a:moveTo>
                  <a:pt x="1237552" y="2911594"/>
                </a:moveTo>
                <a:cubicBezTo>
                  <a:pt x="1228151" y="2911594"/>
                  <a:pt x="1219445" y="2905578"/>
                  <a:pt x="1216482" y="2896147"/>
                </a:cubicBezTo>
                <a:cubicBezTo>
                  <a:pt x="1212794" y="2884508"/>
                  <a:pt x="1219233" y="2872053"/>
                  <a:pt x="1230902" y="2868365"/>
                </a:cubicBezTo>
                <a:cubicBezTo>
                  <a:pt x="1236282" y="2866672"/>
                  <a:pt x="1241724" y="2864738"/>
                  <a:pt x="1247044" y="2862712"/>
                </a:cubicBezTo>
                <a:cubicBezTo>
                  <a:pt x="1258441" y="2858299"/>
                  <a:pt x="1271258" y="2863982"/>
                  <a:pt x="1275642" y="2875378"/>
                </a:cubicBezTo>
                <a:cubicBezTo>
                  <a:pt x="1280056" y="2886775"/>
                  <a:pt x="1274372" y="2899593"/>
                  <a:pt x="1262975" y="2903976"/>
                </a:cubicBezTo>
                <a:cubicBezTo>
                  <a:pt x="1256808" y="2906364"/>
                  <a:pt x="1250521" y="2908571"/>
                  <a:pt x="1244263" y="2910536"/>
                </a:cubicBezTo>
                <a:cubicBezTo>
                  <a:pt x="1242026" y="2911262"/>
                  <a:pt x="1239789" y="2911594"/>
                  <a:pt x="1237552" y="2911594"/>
                </a:cubicBezTo>
                <a:close/>
                <a:moveTo>
                  <a:pt x="1396924" y="2792337"/>
                </a:moveTo>
                <a:cubicBezTo>
                  <a:pt x="1392662" y="2792337"/>
                  <a:pt x="1388339" y="2791098"/>
                  <a:pt x="1384560" y="2788528"/>
                </a:cubicBezTo>
                <a:cubicBezTo>
                  <a:pt x="1374433" y="2781666"/>
                  <a:pt x="1371773" y="2767911"/>
                  <a:pt x="1378635" y="2757815"/>
                </a:cubicBezTo>
                <a:cubicBezTo>
                  <a:pt x="1381809" y="2753129"/>
                  <a:pt x="1384863" y="2748292"/>
                  <a:pt x="1387765" y="2743395"/>
                </a:cubicBezTo>
                <a:cubicBezTo>
                  <a:pt x="1393992" y="2732875"/>
                  <a:pt x="1407535" y="2729398"/>
                  <a:pt x="1418085" y="2735595"/>
                </a:cubicBezTo>
                <a:cubicBezTo>
                  <a:pt x="1428605" y="2741823"/>
                  <a:pt x="1432081" y="2755396"/>
                  <a:pt x="1425885" y="2765916"/>
                </a:cubicBezTo>
                <a:cubicBezTo>
                  <a:pt x="1422529" y="2771569"/>
                  <a:pt x="1418992" y="2777192"/>
                  <a:pt x="1415304" y="2782603"/>
                </a:cubicBezTo>
                <a:cubicBezTo>
                  <a:pt x="1411011" y="2788951"/>
                  <a:pt x="1404029" y="2792337"/>
                  <a:pt x="1396924" y="2792337"/>
                </a:cubicBezTo>
                <a:close/>
                <a:moveTo>
                  <a:pt x="1448738" y="2599984"/>
                </a:moveTo>
                <a:cubicBezTo>
                  <a:pt x="1436526" y="2599984"/>
                  <a:pt x="1426610" y="2590069"/>
                  <a:pt x="1426610" y="2577856"/>
                </a:cubicBezTo>
                <a:lnTo>
                  <a:pt x="1426610" y="2559416"/>
                </a:lnTo>
                <a:cubicBezTo>
                  <a:pt x="1426610" y="2547203"/>
                  <a:pt x="1436526" y="2537287"/>
                  <a:pt x="1448738" y="2537287"/>
                </a:cubicBezTo>
                <a:cubicBezTo>
                  <a:pt x="1460951" y="2537287"/>
                  <a:pt x="1470867" y="2547203"/>
                  <a:pt x="1470867" y="2559416"/>
                </a:cubicBezTo>
                <a:lnTo>
                  <a:pt x="1470867" y="2577856"/>
                </a:lnTo>
                <a:cubicBezTo>
                  <a:pt x="1470867" y="2590069"/>
                  <a:pt x="1460951" y="2599984"/>
                  <a:pt x="1448738" y="2599984"/>
                </a:cubicBezTo>
                <a:close/>
                <a:moveTo>
                  <a:pt x="1448738" y="2397172"/>
                </a:moveTo>
                <a:cubicBezTo>
                  <a:pt x="1436526" y="2397172"/>
                  <a:pt x="1426610" y="2387256"/>
                  <a:pt x="1426610" y="2375043"/>
                </a:cubicBezTo>
                <a:lnTo>
                  <a:pt x="1426610" y="2356603"/>
                </a:lnTo>
                <a:cubicBezTo>
                  <a:pt x="1426610" y="2344390"/>
                  <a:pt x="1436526" y="2334475"/>
                  <a:pt x="1448738" y="2334475"/>
                </a:cubicBezTo>
                <a:cubicBezTo>
                  <a:pt x="1460951" y="2334475"/>
                  <a:pt x="1470867" y="2344390"/>
                  <a:pt x="1470867" y="2356603"/>
                </a:cubicBezTo>
                <a:lnTo>
                  <a:pt x="1470867" y="2375043"/>
                </a:lnTo>
                <a:cubicBezTo>
                  <a:pt x="1470867" y="2387256"/>
                  <a:pt x="1460951" y="2397172"/>
                  <a:pt x="1448738" y="2397172"/>
                </a:cubicBezTo>
                <a:close/>
                <a:moveTo>
                  <a:pt x="1448738" y="2194359"/>
                </a:moveTo>
                <a:cubicBezTo>
                  <a:pt x="1436526" y="2194359"/>
                  <a:pt x="1426610" y="2184444"/>
                  <a:pt x="1426610" y="2172231"/>
                </a:cubicBezTo>
                <a:lnTo>
                  <a:pt x="1426610" y="2153791"/>
                </a:lnTo>
                <a:cubicBezTo>
                  <a:pt x="1426610" y="2141578"/>
                  <a:pt x="1436526" y="2131662"/>
                  <a:pt x="1448738" y="2131662"/>
                </a:cubicBezTo>
                <a:cubicBezTo>
                  <a:pt x="1460951" y="2131662"/>
                  <a:pt x="1470867" y="2141578"/>
                  <a:pt x="1470867" y="2153791"/>
                </a:cubicBezTo>
                <a:lnTo>
                  <a:pt x="1470867" y="2172231"/>
                </a:lnTo>
                <a:cubicBezTo>
                  <a:pt x="1470867" y="2184444"/>
                  <a:pt x="1460951" y="2194359"/>
                  <a:pt x="1448738" y="2194359"/>
                </a:cubicBezTo>
                <a:close/>
                <a:moveTo>
                  <a:pt x="1448738" y="1991517"/>
                </a:moveTo>
                <a:cubicBezTo>
                  <a:pt x="1436526" y="1991517"/>
                  <a:pt x="1426610" y="1981601"/>
                  <a:pt x="1426610" y="1969388"/>
                </a:cubicBezTo>
                <a:lnTo>
                  <a:pt x="1426610" y="1950948"/>
                </a:lnTo>
                <a:cubicBezTo>
                  <a:pt x="1426610" y="1938735"/>
                  <a:pt x="1436526" y="1928819"/>
                  <a:pt x="1448738" y="1928819"/>
                </a:cubicBezTo>
                <a:cubicBezTo>
                  <a:pt x="1460951" y="1928819"/>
                  <a:pt x="1470867" y="1938735"/>
                  <a:pt x="1470867" y="1950948"/>
                </a:cubicBezTo>
                <a:lnTo>
                  <a:pt x="1470867" y="1969388"/>
                </a:lnTo>
                <a:cubicBezTo>
                  <a:pt x="1470867" y="1981631"/>
                  <a:pt x="1460951" y="1991517"/>
                  <a:pt x="1448738" y="1991517"/>
                </a:cubicBezTo>
                <a:close/>
                <a:moveTo>
                  <a:pt x="1448738" y="1788704"/>
                </a:moveTo>
                <a:cubicBezTo>
                  <a:pt x="1436526" y="1788704"/>
                  <a:pt x="1426610" y="1778788"/>
                  <a:pt x="1426610" y="1766576"/>
                </a:cubicBezTo>
                <a:lnTo>
                  <a:pt x="1426610" y="1748135"/>
                </a:lnTo>
                <a:cubicBezTo>
                  <a:pt x="1426610" y="1735922"/>
                  <a:pt x="1436526" y="1726007"/>
                  <a:pt x="1448738" y="1726007"/>
                </a:cubicBezTo>
                <a:cubicBezTo>
                  <a:pt x="1460951" y="1726007"/>
                  <a:pt x="1470867" y="1735922"/>
                  <a:pt x="1470867" y="1748135"/>
                </a:cubicBezTo>
                <a:lnTo>
                  <a:pt x="1470867" y="1766576"/>
                </a:lnTo>
                <a:cubicBezTo>
                  <a:pt x="1470867" y="1778788"/>
                  <a:pt x="1460951" y="1788704"/>
                  <a:pt x="1448738" y="1788704"/>
                </a:cubicBezTo>
                <a:close/>
                <a:moveTo>
                  <a:pt x="1448738" y="1585891"/>
                </a:moveTo>
                <a:cubicBezTo>
                  <a:pt x="1436526" y="1585891"/>
                  <a:pt x="1426610" y="1575976"/>
                  <a:pt x="1426610" y="1563763"/>
                </a:cubicBezTo>
                <a:lnTo>
                  <a:pt x="1426610" y="1545323"/>
                </a:lnTo>
                <a:cubicBezTo>
                  <a:pt x="1426610" y="1533110"/>
                  <a:pt x="1436526" y="1523195"/>
                  <a:pt x="1448738" y="1523195"/>
                </a:cubicBezTo>
                <a:cubicBezTo>
                  <a:pt x="1460951" y="1523195"/>
                  <a:pt x="1470867" y="1533110"/>
                  <a:pt x="1470867" y="1545323"/>
                </a:cubicBezTo>
                <a:lnTo>
                  <a:pt x="1470867" y="1563763"/>
                </a:lnTo>
                <a:cubicBezTo>
                  <a:pt x="1470867" y="1575976"/>
                  <a:pt x="1460951" y="1585891"/>
                  <a:pt x="1448738" y="1585891"/>
                </a:cubicBezTo>
                <a:close/>
                <a:moveTo>
                  <a:pt x="1448738" y="1383079"/>
                </a:moveTo>
                <a:cubicBezTo>
                  <a:pt x="1436526" y="1383079"/>
                  <a:pt x="1426610" y="1373164"/>
                  <a:pt x="1426610" y="1360951"/>
                </a:cubicBezTo>
                <a:lnTo>
                  <a:pt x="1426610" y="1342510"/>
                </a:lnTo>
                <a:cubicBezTo>
                  <a:pt x="1426610" y="1330298"/>
                  <a:pt x="1436526" y="1320382"/>
                  <a:pt x="1448738" y="1320382"/>
                </a:cubicBezTo>
                <a:cubicBezTo>
                  <a:pt x="1460951" y="1320382"/>
                  <a:pt x="1470867" y="1330298"/>
                  <a:pt x="1470867" y="1342510"/>
                </a:cubicBezTo>
                <a:lnTo>
                  <a:pt x="1470867" y="1360951"/>
                </a:lnTo>
                <a:cubicBezTo>
                  <a:pt x="1470867" y="1373164"/>
                  <a:pt x="1460951" y="1383079"/>
                  <a:pt x="1448738" y="1383079"/>
                </a:cubicBezTo>
                <a:close/>
                <a:moveTo>
                  <a:pt x="1448738" y="1180267"/>
                </a:moveTo>
                <a:cubicBezTo>
                  <a:pt x="1436526" y="1180267"/>
                  <a:pt x="1426610" y="1170351"/>
                  <a:pt x="1426610" y="1158138"/>
                </a:cubicBezTo>
                <a:lnTo>
                  <a:pt x="1426610" y="1139698"/>
                </a:lnTo>
                <a:cubicBezTo>
                  <a:pt x="1426610" y="1127485"/>
                  <a:pt x="1436526" y="1117570"/>
                  <a:pt x="1448738" y="1117570"/>
                </a:cubicBezTo>
                <a:cubicBezTo>
                  <a:pt x="1460951" y="1117570"/>
                  <a:pt x="1470867" y="1127485"/>
                  <a:pt x="1470867" y="1139698"/>
                </a:cubicBezTo>
                <a:lnTo>
                  <a:pt x="1470867" y="1158138"/>
                </a:lnTo>
                <a:cubicBezTo>
                  <a:pt x="1470867" y="1170351"/>
                  <a:pt x="1460951" y="1180267"/>
                  <a:pt x="1448738" y="1180267"/>
                </a:cubicBezTo>
                <a:close/>
                <a:moveTo>
                  <a:pt x="1448738" y="977424"/>
                </a:moveTo>
                <a:cubicBezTo>
                  <a:pt x="1436526" y="977424"/>
                  <a:pt x="1426610" y="967508"/>
                  <a:pt x="1426610" y="955296"/>
                </a:cubicBezTo>
                <a:lnTo>
                  <a:pt x="1426610" y="936855"/>
                </a:lnTo>
                <a:cubicBezTo>
                  <a:pt x="1426610" y="924642"/>
                  <a:pt x="1436526" y="914727"/>
                  <a:pt x="1448738" y="914727"/>
                </a:cubicBezTo>
                <a:cubicBezTo>
                  <a:pt x="1460951" y="914727"/>
                  <a:pt x="1470867" y="924642"/>
                  <a:pt x="1470867" y="936855"/>
                </a:cubicBezTo>
                <a:lnTo>
                  <a:pt x="1470867" y="955296"/>
                </a:lnTo>
                <a:cubicBezTo>
                  <a:pt x="1470867" y="967539"/>
                  <a:pt x="1460951" y="977424"/>
                  <a:pt x="1448738" y="977424"/>
                </a:cubicBezTo>
                <a:close/>
                <a:moveTo>
                  <a:pt x="1448738" y="774611"/>
                </a:moveTo>
                <a:cubicBezTo>
                  <a:pt x="1436526" y="774611"/>
                  <a:pt x="1426610" y="764696"/>
                  <a:pt x="1426610" y="752483"/>
                </a:cubicBezTo>
                <a:lnTo>
                  <a:pt x="1426610" y="734043"/>
                </a:lnTo>
                <a:cubicBezTo>
                  <a:pt x="1426610" y="721830"/>
                  <a:pt x="1436526" y="711915"/>
                  <a:pt x="1448738" y="711915"/>
                </a:cubicBezTo>
                <a:cubicBezTo>
                  <a:pt x="1460951" y="711915"/>
                  <a:pt x="1470867" y="721830"/>
                  <a:pt x="1470867" y="734043"/>
                </a:cubicBezTo>
                <a:lnTo>
                  <a:pt x="1470867" y="752483"/>
                </a:lnTo>
                <a:cubicBezTo>
                  <a:pt x="1470867" y="764696"/>
                  <a:pt x="1460951" y="774611"/>
                  <a:pt x="1448738" y="774611"/>
                </a:cubicBezTo>
                <a:close/>
                <a:moveTo>
                  <a:pt x="1448738" y="571799"/>
                </a:moveTo>
                <a:cubicBezTo>
                  <a:pt x="1436526" y="571799"/>
                  <a:pt x="1426610" y="561883"/>
                  <a:pt x="1426610" y="549670"/>
                </a:cubicBezTo>
                <a:lnTo>
                  <a:pt x="1426610" y="531230"/>
                </a:lnTo>
                <a:cubicBezTo>
                  <a:pt x="1426610" y="519017"/>
                  <a:pt x="1436526" y="509102"/>
                  <a:pt x="1448738" y="509102"/>
                </a:cubicBezTo>
                <a:cubicBezTo>
                  <a:pt x="1460951" y="509102"/>
                  <a:pt x="1470867" y="519017"/>
                  <a:pt x="1470867" y="531230"/>
                </a:cubicBezTo>
                <a:lnTo>
                  <a:pt x="1470867" y="549670"/>
                </a:lnTo>
                <a:cubicBezTo>
                  <a:pt x="1470867" y="561883"/>
                  <a:pt x="1460951" y="571799"/>
                  <a:pt x="1448738" y="571799"/>
                </a:cubicBezTo>
                <a:close/>
                <a:moveTo>
                  <a:pt x="1448738" y="368986"/>
                </a:moveTo>
                <a:cubicBezTo>
                  <a:pt x="1436526" y="368986"/>
                  <a:pt x="1426610" y="359071"/>
                  <a:pt x="1426610" y="346858"/>
                </a:cubicBezTo>
                <a:lnTo>
                  <a:pt x="1426610" y="328418"/>
                </a:lnTo>
                <a:cubicBezTo>
                  <a:pt x="1426610" y="316205"/>
                  <a:pt x="1436526" y="306289"/>
                  <a:pt x="1448738" y="306289"/>
                </a:cubicBezTo>
                <a:cubicBezTo>
                  <a:pt x="1460951" y="306289"/>
                  <a:pt x="1470867" y="316205"/>
                  <a:pt x="1470867" y="328418"/>
                </a:cubicBezTo>
                <a:lnTo>
                  <a:pt x="1470867" y="346858"/>
                </a:lnTo>
                <a:cubicBezTo>
                  <a:pt x="1470867" y="359071"/>
                  <a:pt x="1460951" y="368986"/>
                  <a:pt x="1448738" y="368986"/>
                </a:cubicBezTo>
                <a:close/>
                <a:moveTo>
                  <a:pt x="1396411" y="176785"/>
                </a:moveTo>
                <a:cubicBezTo>
                  <a:pt x="1389337" y="176785"/>
                  <a:pt x="1382384" y="173399"/>
                  <a:pt x="1378091" y="167111"/>
                </a:cubicBezTo>
                <a:cubicBezTo>
                  <a:pt x="1374887" y="162425"/>
                  <a:pt x="1371532" y="157770"/>
                  <a:pt x="1368055" y="153296"/>
                </a:cubicBezTo>
                <a:cubicBezTo>
                  <a:pt x="1360588" y="143622"/>
                  <a:pt x="1362342" y="129747"/>
                  <a:pt x="1372015" y="122250"/>
                </a:cubicBezTo>
                <a:cubicBezTo>
                  <a:pt x="1381658" y="114783"/>
                  <a:pt x="1395564" y="116536"/>
                  <a:pt x="1403061" y="126210"/>
                </a:cubicBezTo>
                <a:cubicBezTo>
                  <a:pt x="1407081" y="131409"/>
                  <a:pt x="1411011" y="136790"/>
                  <a:pt x="1414699" y="142232"/>
                </a:cubicBezTo>
                <a:cubicBezTo>
                  <a:pt x="1421592" y="152329"/>
                  <a:pt x="1418962" y="166083"/>
                  <a:pt x="1408865" y="172976"/>
                </a:cubicBezTo>
                <a:cubicBezTo>
                  <a:pt x="1405026" y="175545"/>
                  <a:pt x="1400703" y="176785"/>
                  <a:pt x="1396411" y="176785"/>
                </a:cubicBezTo>
                <a:close/>
                <a:moveTo>
                  <a:pt x="1236645" y="58072"/>
                </a:moveTo>
                <a:cubicBezTo>
                  <a:pt x="1234439" y="58072"/>
                  <a:pt x="1232232" y="57739"/>
                  <a:pt x="1230025" y="57044"/>
                </a:cubicBezTo>
                <a:cubicBezTo>
                  <a:pt x="1224614" y="55351"/>
                  <a:pt x="1219082" y="53809"/>
                  <a:pt x="1213580" y="52449"/>
                </a:cubicBezTo>
                <a:cubicBezTo>
                  <a:pt x="1201730" y="49517"/>
                  <a:pt x="1194475" y="37515"/>
                  <a:pt x="1197407" y="25665"/>
                </a:cubicBezTo>
                <a:cubicBezTo>
                  <a:pt x="1200339" y="13815"/>
                  <a:pt x="1212340" y="6560"/>
                  <a:pt x="1224190" y="9492"/>
                </a:cubicBezTo>
                <a:cubicBezTo>
                  <a:pt x="1230569" y="11064"/>
                  <a:pt x="1236978" y="12848"/>
                  <a:pt x="1243235" y="14813"/>
                </a:cubicBezTo>
                <a:cubicBezTo>
                  <a:pt x="1254904" y="18471"/>
                  <a:pt x="1261403" y="30865"/>
                  <a:pt x="1257746" y="42534"/>
                </a:cubicBezTo>
                <a:cubicBezTo>
                  <a:pt x="1254783" y="51995"/>
                  <a:pt x="1246047" y="58072"/>
                  <a:pt x="1236645" y="58072"/>
                </a:cubicBezTo>
                <a:close/>
                <a:moveTo>
                  <a:pt x="1035253" y="44257"/>
                </a:moveTo>
                <a:lnTo>
                  <a:pt x="1016813" y="44257"/>
                </a:lnTo>
                <a:cubicBezTo>
                  <a:pt x="1004600" y="44257"/>
                  <a:pt x="994685" y="34341"/>
                  <a:pt x="994685" y="22128"/>
                </a:cubicBezTo>
                <a:cubicBezTo>
                  <a:pt x="994685" y="9915"/>
                  <a:pt x="1004600" y="0"/>
                  <a:pt x="1016813" y="0"/>
                </a:cubicBezTo>
                <a:lnTo>
                  <a:pt x="1035253" y="0"/>
                </a:lnTo>
                <a:cubicBezTo>
                  <a:pt x="1047466" y="0"/>
                  <a:pt x="1057382" y="9915"/>
                  <a:pt x="1057382" y="22128"/>
                </a:cubicBezTo>
                <a:cubicBezTo>
                  <a:pt x="1057382" y="34371"/>
                  <a:pt x="1047466" y="44257"/>
                  <a:pt x="1035253" y="44257"/>
                </a:cubicBezTo>
                <a:close/>
                <a:moveTo>
                  <a:pt x="832411" y="44257"/>
                </a:moveTo>
                <a:lnTo>
                  <a:pt x="813971" y="44257"/>
                </a:lnTo>
                <a:cubicBezTo>
                  <a:pt x="801758" y="44257"/>
                  <a:pt x="791843" y="34341"/>
                  <a:pt x="791843" y="22128"/>
                </a:cubicBezTo>
                <a:cubicBezTo>
                  <a:pt x="791843" y="9915"/>
                  <a:pt x="801758" y="0"/>
                  <a:pt x="813971" y="0"/>
                </a:cubicBezTo>
                <a:lnTo>
                  <a:pt x="832411" y="0"/>
                </a:lnTo>
                <a:cubicBezTo>
                  <a:pt x="844624" y="0"/>
                  <a:pt x="854540" y="9915"/>
                  <a:pt x="854540" y="22128"/>
                </a:cubicBezTo>
                <a:cubicBezTo>
                  <a:pt x="854540" y="34371"/>
                  <a:pt x="844654" y="44257"/>
                  <a:pt x="832411" y="44257"/>
                </a:cubicBezTo>
                <a:close/>
                <a:moveTo>
                  <a:pt x="629598" y="44257"/>
                </a:moveTo>
                <a:lnTo>
                  <a:pt x="611159" y="44257"/>
                </a:lnTo>
                <a:cubicBezTo>
                  <a:pt x="598946" y="44257"/>
                  <a:pt x="589030" y="34341"/>
                  <a:pt x="589030" y="22128"/>
                </a:cubicBezTo>
                <a:cubicBezTo>
                  <a:pt x="589030" y="9915"/>
                  <a:pt x="598946" y="0"/>
                  <a:pt x="611159" y="0"/>
                </a:cubicBezTo>
                <a:lnTo>
                  <a:pt x="629598" y="0"/>
                </a:lnTo>
                <a:cubicBezTo>
                  <a:pt x="641811" y="0"/>
                  <a:pt x="651727" y="9915"/>
                  <a:pt x="651727" y="22128"/>
                </a:cubicBezTo>
                <a:cubicBezTo>
                  <a:pt x="651727" y="34371"/>
                  <a:pt x="641811" y="44257"/>
                  <a:pt x="629598" y="44257"/>
                </a:cubicBezTo>
                <a:close/>
                <a:moveTo>
                  <a:pt x="426786" y="44257"/>
                </a:moveTo>
                <a:lnTo>
                  <a:pt x="408346" y="44257"/>
                </a:lnTo>
                <a:cubicBezTo>
                  <a:pt x="396133" y="44257"/>
                  <a:pt x="386217" y="34341"/>
                  <a:pt x="386217" y="22128"/>
                </a:cubicBezTo>
                <a:cubicBezTo>
                  <a:pt x="386217" y="9915"/>
                  <a:pt x="396133" y="0"/>
                  <a:pt x="408346" y="0"/>
                </a:cubicBezTo>
                <a:lnTo>
                  <a:pt x="426786" y="0"/>
                </a:lnTo>
                <a:cubicBezTo>
                  <a:pt x="438999" y="0"/>
                  <a:pt x="448914" y="9915"/>
                  <a:pt x="448914" y="22128"/>
                </a:cubicBezTo>
                <a:cubicBezTo>
                  <a:pt x="448914" y="34371"/>
                  <a:pt x="438999" y="44257"/>
                  <a:pt x="426786" y="44257"/>
                </a:cubicBezTo>
                <a:close/>
                <a:moveTo>
                  <a:pt x="223974" y="44257"/>
                </a:moveTo>
                <a:lnTo>
                  <a:pt x="205533" y="44257"/>
                </a:lnTo>
                <a:cubicBezTo>
                  <a:pt x="193321" y="44257"/>
                  <a:pt x="183405" y="34341"/>
                  <a:pt x="183405" y="22128"/>
                </a:cubicBezTo>
                <a:cubicBezTo>
                  <a:pt x="183405" y="9915"/>
                  <a:pt x="193321" y="0"/>
                  <a:pt x="205533" y="0"/>
                </a:cubicBezTo>
                <a:lnTo>
                  <a:pt x="223974" y="0"/>
                </a:lnTo>
                <a:cubicBezTo>
                  <a:pt x="236187" y="0"/>
                  <a:pt x="246102" y="9915"/>
                  <a:pt x="246102" y="22128"/>
                </a:cubicBezTo>
                <a:cubicBezTo>
                  <a:pt x="246102" y="34371"/>
                  <a:pt x="236187" y="44257"/>
                  <a:pt x="223974" y="44257"/>
                </a:cubicBez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26" name="Google Shape;526;p20"/>
          <p:cNvSpPr/>
          <p:nvPr/>
        </p:nvSpPr>
        <p:spPr>
          <a:xfrm>
            <a:off x="8865357" y="1284200"/>
            <a:ext cx="2387244" cy="2409898"/>
          </a:xfrm>
          <a:custGeom>
            <a:rect b="b" l="l" r="r" t="t"/>
            <a:pathLst>
              <a:path extrusionOk="0" h="1498587" w="1484500">
                <a:moveTo>
                  <a:pt x="1484500" y="1498587"/>
                </a:moveTo>
                <a:lnTo>
                  <a:pt x="1363581" y="1498587"/>
                </a:lnTo>
                <a:lnTo>
                  <a:pt x="1363581" y="362638"/>
                </a:lnTo>
                <a:cubicBezTo>
                  <a:pt x="1363581" y="229354"/>
                  <a:pt x="1255146" y="120920"/>
                  <a:pt x="1121862" y="120920"/>
                </a:cubicBezTo>
                <a:lnTo>
                  <a:pt x="0" y="120920"/>
                </a:lnTo>
                <a:lnTo>
                  <a:pt x="0" y="0"/>
                </a:lnTo>
                <a:lnTo>
                  <a:pt x="1121862" y="0"/>
                </a:lnTo>
                <a:cubicBezTo>
                  <a:pt x="1321833" y="0"/>
                  <a:pt x="1484500" y="162697"/>
                  <a:pt x="1484500" y="362638"/>
                </a:cubicBezTo>
                <a:lnTo>
                  <a:pt x="1484500" y="1498587"/>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27" name="Google Shape;527;p20"/>
          <p:cNvSpPr/>
          <p:nvPr/>
        </p:nvSpPr>
        <p:spPr>
          <a:xfrm>
            <a:off x="3112105" y="1087527"/>
            <a:ext cx="1645920" cy="548640"/>
          </a:xfrm>
          <a:prstGeom prst="roundRect">
            <a:avLst>
              <a:gd fmla="val 31471" name="adj"/>
            </a:avLst>
          </a:prstGeom>
          <a:solidFill>
            <a:schemeClr val="lt1"/>
          </a:solidFill>
          <a:ln>
            <a:noFill/>
          </a:ln>
          <a:effectLst>
            <a:outerShdw blurRad="127000" rotWithShape="0" algn="ctr">
              <a:srgbClr val="000000">
                <a:alpha val="2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528" name="Google Shape;528;p20"/>
          <p:cNvSpPr txBox="1"/>
          <p:nvPr/>
        </p:nvSpPr>
        <p:spPr>
          <a:xfrm>
            <a:off x="3157825" y="1133247"/>
            <a:ext cx="1554480" cy="457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3BA28"/>
                </a:solidFill>
                <a:latin typeface="Montserrat"/>
                <a:ea typeface="Montserrat"/>
                <a:cs typeface="Montserrat"/>
                <a:sym typeface="Montserrat"/>
              </a:rPr>
              <a:t>BEFORE</a:t>
            </a:r>
            <a:endParaRPr b="1" sz="2400">
              <a:solidFill>
                <a:srgbClr val="F3BA28"/>
              </a:solidFill>
              <a:latin typeface="Montserrat"/>
              <a:ea typeface="Montserrat"/>
              <a:cs typeface="Montserrat"/>
              <a:sym typeface="Montserrat"/>
            </a:endParaRPr>
          </a:p>
        </p:txBody>
      </p:sp>
      <p:sp>
        <p:nvSpPr>
          <p:cNvPr id="529" name="Google Shape;529;p20"/>
          <p:cNvSpPr/>
          <p:nvPr/>
        </p:nvSpPr>
        <p:spPr>
          <a:xfrm>
            <a:off x="7343885" y="1070266"/>
            <a:ext cx="1554480" cy="548640"/>
          </a:xfrm>
          <a:prstGeom prst="roundRect">
            <a:avLst>
              <a:gd fmla="val 31471" name="adj"/>
            </a:avLst>
          </a:prstGeom>
          <a:solidFill>
            <a:schemeClr val="lt1"/>
          </a:solidFill>
          <a:ln>
            <a:noFill/>
          </a:ln>
          <a:effectLst>
            <a:outerShdw blurRad="127000" rotWithShape="0" algn="ctr">
              <a:srgbClr val="000000">
                <a:alpha val="2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530" name="Google Shape;530;p20"/>
          <p:cNvSpPr txBox="1"/>
          <p:nvPr/>
        </p:nvSpPr>
        <p:spPr>
          <a:xfrm>
            <a:off x="7481045" y="1115986"/>
            <a:ext cx="1280160" cy="457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3BA28"/>
                </a:solidFill>
                <a:latin typeface="Montserrat"/>
                <a:ea typeface="Montserrat"/>
                <a:cs typeface="Montserrat"/>
                <a:sym typeface="Montserrat"/>
              </a:rPr>
              <a:t>AFTER</a:t>
            </a:r>
            <a:endParaRPr b="1" sz="2400">
              <a:solidFill>
                <a:srgbClr val="F3BA28"/>
              </a:solidFill>
              <a:latin typeface="Montserrat"/>
              <a:ea typeface="Montserrat"/>
              <a:cs typeface="Montserrat"/>
              <a:sym typeface="Montserrat"/>
            </a:endParaRPr>
          </a:p>
        </p:txBody>
      </p:sp>
      <p:sp>
        <p:nvSpPr>
          <p:cNvPr id="531" name="Google Shape;531;p20"/>
          <p:cNvSpPr/>
          <p:nvPr/>
        </p:nvSpPr>
        <p:spPr>
          <a:xfrm flipH="1">
            <a:off x="893135" y="1345150"/>
            <a:ext cx="2365319" cy="4704826"/>
          </a:xfrm>
          <a:custGeom>
            <a:rect b="b" l="l" r="r" t="t"/>
            <a:pathLst>
              <a:path extrusionOk="0" h="2925680" w="1470866">
                <a:moveTo>
                  <a:pt x="1054661" y="2925681"/>
                </a:moveTo>
                <a:lnTo>
                  <a:pt x="1036221" y="2925681"/>
                </a:lnTo>
                <a:cubicBezTo>
                  <a:pt x="1024008" y="2925681"/>
                  <a:pt x="1014092" y="2915766"/>
                  <a:pt x="1014092" y="2903553"/>
                </a:cubicBezTo>
                <a:cubicBezTo>
                  <a:pt x="1014092" y="2891340"/>
                  <a:pt x="1024008" y="2881424"/>
                  <a:pt x="1036221" y="2881424"/>
                </a:cubicBezTo>
                <a:lnTo>
                  <a:pt x="1054661" y="2881424"/>
                </a:lnTo>
                <a:cubicBezTo>
                  <a:pt x="1066874" y="2881424"/>
                  <a:pt x="1076790" y="2891340"/>
                  <a:pt x="1076790" y="2903553"/>
                </a:cubicBezTo>
                <a:cubicBezTo>
                  <a:pt x="1076790" y="2915766"/>
                  <a:pt x="1066874" y="2925681"/>
                  <a:pt x="1054661" y="2925681"/>
                </a:cubicBezTo>
                <a:close/>
                <a:moveTo>
                  <a:pt x="851849" y="2925681"/>
                </a:moveTo>
                <a:lnTo>
                  <a:pt x="833409" y="2925681"/>
                </a:lnTo>
                <a:cubicBezTo>
                  <a:pt x="821196" y="2925681"/>
                  <a:pt x="811280" y="2915766"/>
                  <a:pt x="811280" y="2903553"/>
                </a:cubicBezTo>
                <a:cubicBezTo>
                  <a:pt x="811280" y="2891340"/>
                  <a:pt x="821196" y="2881424"/>
                  <a:pt x="833409" y="2881424"/>
                </a:cubicBezTo>
                <a:lnTo>
                  <a:pt x="851849" y="2881424"/>
                </a:lnTo>
                <a:cubicBezTo>
                  <a:pt x="864062" y="2881424"/>
                  <a:pt x="873977" y="2891340"/>
                  <a:pt x="873977" y="2903553"/>
                </a:cubicBezTo>
                <a:cubicBezTo>
                  <a:pt x="873977" y="2915766"/>
                  <a:pt x="864062" y="2925681"/>
                  <a:pt x="851849" y="2925681"/>
                </a:cubicBezTo>
                <a:close/>
                <a:moveTo>
                  <a:pt x="649037" y="2925681"/>
                </a:moveTo>
                <a:lnTo>
                  <a:pt x="630596" y="2925681"/>
                </a:lnTo>
                <a:cubicBezTo>
                  <a:pt x="618383" y="2925681"/>
                  <a:pt x="608468" y="2915766"/>
                  <a:pt x="608468" y="2903553"/>
                </a:cubicBezTo>
                <a:cubicBezTo>
                  <a:pt x="608468" y="2891340"/>
                  <a:pt x="618383" y="2881424"/>
                  <a:pt x="630596" y="2881424"/>
                </a:cubicBezTo>
                <a:lnTo>
                  <a:pt x="649037" y="2881424"/>
                </a:lnTo>
                <a:cubicBezTo>
                  <a:pt x="661249" y="2881424"/>
                  <a:pt x="671164" y="2891340"/>
                  <a:pt x="671164" y="2903553"/>
                </a:cubicBezTo>
                <a:cubicBezTo>
                  <a:pt x="671164" y="2915766"/>
                  <a:pt x="661249" y="2925681"/>
                  <a:pt x="649037" y="2925681"/>
                </a:cubicBezTo>
                <a:close/>
                <a:moveTo>
                  <a:pt x="446194" y="2925681"/>
                </a:moveTo>
                <a:lnTo>
                  <a:pt x="427753" y="2925681"/>
                </a:lnTo>
                <a:cubicBezTo>
                  <a:pt x="415540" y="2925681"/>
                  <a:pt x="405625" y="2915766"/>
                  <a:pt x="405625" y="2903553"/>
                </a:cubicBezTo>
                <a:cubicBezTo>
                  <a:pt x="405625" y="2891340"/>
                  <a:pt x="415540" y="2881424"/>
                  <a:pt x="427753" y="2881424"/>
                </a:cubicBezTo>
                <a:lnTo>
                  <a:pt x="446194" y="2881424"/>
                </a:lnTo>
                <a:cubicBezTo>
                  <a:pt x="458407" y="2881424"/>
                  <a:pt x="468322" y="2891340"/>
                  <a:pt x="468322" y="2903553"/>
                </a:cubicBezTo>
                <a:cubicBezTo>
                  <a:pt x="468322" y="2915766"/>
                  <a:pt x="458437" y="2925681"/>
                  <a:pt x="446194" y="2925681"/>
                </a:cubicBezTo>
                <a:close/>
                <a:moveTo>
                  <a:pt x="243381" y="2925681"/>
                </a:moveTo>
                <a:lnTo>
                  <a:pt x="224941" y="2925681"/>
                </a:lnTo>
                <a:cubicBezTo>
                  <a:pt x="212728" y="2925681"/>
                  <a:pt x="202813" y="2915766"/>
                  <a:pt x="202813" y="2903553"/>
                </a:cubicBezTo>
                <a:cubicBezTo>
                  <a:pt x="202813" y="2891340"/>
                  <a:pt x="212728" y="2881424"/>
                  <a:pt x="224941" y="2881424"/>
                </a:cubicBezTo>
                <a:lnTo>
                  <a:pt x="243381" y="2881424"/>
                </a:lnTo>
                <a:cubicBezTo>
                  <a:pt x="255594" y="2881424"/>
                  <a:pt x="265510" y="2891340"/>
                  <a:pt x="265510" y="2903553"/>
                </a:cubicBezTo>
                <a:cubicBezTo>
                  <a:pt x="265510" y="2915766"/>
                  <a:pt x="255594" y="2925681"/>
                  <a:pt x="243381" y="2925681"/>
                </a:cubicBezTo>
                <a:close/>
                <a:moveTo>
                  <a:pt x="40569" y="2925681"/>
                </a:moveTo>
                <a:lnTo>
                  <a:pt x="22128" y="2925681"/>
                </a:lnTo>
                <a:cubicBezTo>
                  <a:pt x="9915" y="2925681"/>
                  <a:pt x="0" y="2915766"/>
                  <a:pt x="0" y="2903553"/>
                </a:cubicBezTo>
                <a:cubicBezTo>
                  <a:pt x="0" y="2891340"/>
                  <a:pt x="9915" y="2881424"/>
                  <a:pt x="22128" y="2881424"/>
                </a:cubicBezTo>
                <a:lnTo>
                  <a:pt x="40569" y="2881424"/>
                </a:lnTo>
                <a:cubicBezTo>
                  <a:pt x="52781" y="2881424"/>
                  <a:pt x="62697" y="2891340"/>
                  <a:pt x="62697" y="2903553"/>
                </a:cubicBezTo>
                <a:cubicBezTo>
                  <a:pt x="62697" y="2915766"/>
                  <a:pt x="52781" y="2925681"/>
                  <a:pt x="40569" y="2925681"/>
                </a:cubicBezTo>
                <a:close/>
                <a:moveTo>
                  <a:pt x="1237552" y="2911594"/>
                </a:moveTo>
                <a:cubicBezTo>
                  <a:pt x="1228151" y="2911594"/>
                  <a:pt x="1219445" y="2905578"/>
                  <a:pt x="1216482" y="2896147"/>
                </a:cubicBezTo>
                <a:cubicBezTo>
                  <a:pt x="1212794" y="2884508"/>
                  <a:pt x="1219233" y="2872053"/>
                  <a:pt x="1230902" y="2868365"/>
                </a:cubicBezTo>
                <a:cubicBezTo>
                  <a:pt x="1236282" y="2866672"/>
                  <a:pt x="1241724" y="2864738"/>
                  <a:pt x="1247044" y="2862712"/>
                </a:cubicBezTo>
                <a:cubicBezTo>
                  <a:pt x="1258441" y="2858299"/>
                  <a:pt x="1271258" y="2863982"/>
                  <a:pt x="1275642" y="2875378"/>
                </a:cubicBezTo>
                <a:cubicBezTo>
                  <a:pt x="1280056" y="2886775"/>
                  <a:pt x="1274372" y="2899593"/>
                  <a:pt x="1262975" y="2903976"/>
                </a:cubicBezTo>
                <a:cubicBezTo>
                  <a:pt x="1256808" y="2906364"/>
                  <a:pt x="1250521" y="2908571"/>
                  <a:pt x="1244263" y="2910536"/>
                </a:cubicBezTo>
                <a:cubicBezTo>
                  <a:pt x="1242026" y="2911262"/>
                  <a:pt x="1239789" y="2911594"/>
                  <a:pt x="1237552" y="2911594"/>
                </a:cubicBezTo>
                <a:close/>
                <a:moveTo>
                  <a:pt x="1396924" y="2792337"/>
                </a:moveTo>
                <a:cubicBezTo>
                  <a:pt x="1392662" y="2792337"/>
                  <a:pt x="1388339" y="2791098"/>
                  <a:pt x="1384560" y="2788528"/>
                </a:cubicBezTo>
                <a:cubicBezTo>
                  <a:pt x="1374433" y="2781666"/>
                  <a:pt x="1371773" y="2767911"/>
                  <a:pt x="1378635" y="2757815"/>
                </a:cubicBezTo>
                <a:cubicBezTo>
                  <a:pt x="1381809" y="2753129"/>
                  <a:pt x="1384863" y="2748292"/>
                  <a:pt x="1387765" y="2743395"/>
                </a:cubicBezTo>
                <a:cubicBezTo>
                  <a:pt x="1393992" y="2732875"/>
                  <a:pt x="1407535" y="2729398"/>
                  <a:pt x="1418085" y="2735595"/>
                </a:cubicBezTo>
                <a:cubicBezTo>
                  <a:pt x="1428605" y="2741823"/>
                  <a:pt x="1432081" y="2755396"/>
                  <a:pt x="1425885" y="2765916"/>
                </a:cubicBezTo>
                <a:cubicBezTo>
                  <a:pt x="1422529" y="2771569"/>
                  <a:pt x="1418992" y="2777192"/>
                  <a:pt x="1415304" y="2782603"/>
                </a:cubicBezTo>
                <a:cubicBezTo>
                  <a:pt x="1411011" y="2788951"/>
                  <a:pt x="1404029" y="2792337"/>
                  <a:pt x="1396924" y="2792337"/>
                </a:cubicBezTo>
                <a:close/>
                <a:moveTo>
                  <a:pt x="1448738" y="2599984"/>
                </a:moveTo>
                <a:cubicBezTo>
                  <a:pt x="1436526" y="2599984"/>
                  <a:pt x="1426610" y="2590069"/>
                  <a:pt x="1426610" y="2577856"/>
                </a:cubicBezTo>
                <a:lnTo>
                  <a:pt x="1426610" y="2559416"/>
                </a:lnTo>
                <a:cubicBezTo>
                  <a:pt x="1426610" y="2547203"/>
                  <a:pt x="1436526" y="2537287"/>
                  <a:pt x="1448738" y="2537287"/>
                </a:cubicBezTo>
                <a:cubicBezTo>
                  <a:pt x="1460951" y="2537287"/>
                  <a:pt x="1470867" y="2547203"/>
                  <a:pt x="1470867" y="2559416"/>
                </a:cubicBezTo>
                <a:lnTo>
                  <a:pt x="1470867" y="2577856"/>
                </a:lnTo>
                <a:cubicBezTo>
                  <a:pt x="1470867" y="2590069"/>
                  <a:pt x="1460951" y="2599984"/>
                  <a:pt x="1448738" y="2599984"/>
                </a:cubicBezTo>
                <a:close/>
                <a:moveTo>
                  <a:pt x="1448738" y="2397172"/>
                </a:moveTo>
                <a:cubicBezTo>
                  <a:pt x="1436526" y="2397172"/>
                  <a:pt x="1426610" y="2387256"/>
                  <a:pt x="1426610" y="2375043"/>
                </a:cubicBezTo>
                <a:lnTo>
                  <a:pt x="1426610" y="2356603"/>
                </a:lnTo>
                <a:cubicBezTo>
                  <a:pt x="1426610" y="2344390"/>
                  <a:pt x="1436526" y="2334475"/>
                  <a:pt x="1448738" y="2334475"/>
                </a:cubicBezTo>
                <a:cubicBezTo>
                  <a:pt x="1460951" y="2334475"/>
                  <a:pt x="1470867" y="2344390"/>
                  <a:pt x="1470867" y="2356603"/>
                </a:cubicBezTo>
                <a:lnTo>
                  <a:pt x="1470867" y="2375043"/>
                </a:lnTo>
                <a:cubicBezTo>
                  <a:pt x="1470867" y="2387256"/>
                  <a:pt x="1460951" y="2397172"/>
                  <a:pt x="1448738" y="2397172"/>
                </a:cubicBezTo>
                <a:close/>
                <a:moveTo>
                  <a:pt x="1448738" y="2194359"/>
                </a:moveTo>
                <a:cubicBezTo>
                  <a:pt x="1436526" y="2194359"/>
                  <a:pt x="1426610" y="2184444"/>
                  <a:pt x="1426610" y="2172231"/>
                </a:cubicBezTo>
                <a:lnTo>
                  <a:pt x="1426610" y="2153791"/>
                </a:lnTo>
                <a:cubicBezTo>
                  <a:pt x="1426610" y="2141578"/>
                  <a:pt x="1436526" y="2131662"/>
                  <a:pt x="1448738" y="2131662"/>
                </a:cubicBezTo>
                <a:cubicBezTo>
                  <a:pt x="1460951" y="2131662"/>
                  <a:pt x="1470867" y="2141578"/>
                  <a:pt x="1470867" y="2153791"/>
                </a:cubicBezTo>
                <a:lnTo>
                  <a:pt x="1470867" y="2172231"/>
                </a:lnTo>
                <a:cubicBezTo>
                  <a:pt x="1470867" y="2184444"/>
                  <a:pt x="1460951" y="2194359"/>
                  <a:pt x="1448738" y="2194359"/>
                </a:cubicBezTo>
                <a:close/>
                <a:moveTo>
                  <a:pt x="1448738" y="1991517"/>
                </a:moveTo>
                <a:cubicBezTo>
                  <a:pt x="1436526" y="1991517"/>
                  <a:pt x="1426610" y="1981601"/>
                  <a:pt x="1426610" y="1969388"/>
                </a:cubicBezTo>
                <a:lnTo>
                  <a:pt x="1426610" y="1950948"/>
                </a:lnTo>
                <a:cubicBezTo>
                  <a:pt x="1426610" y="1938735"/>
                  <a:pt x="1436526" y="1928819"/>
                  <a:pt x="1448738" y="1928819"/>
                </a:cubicBezTo>
                <a:cubicBezTo>
                  <a:pt x="1460951" y="1928819"/>
                  <a:pt x="1470867" y="1938735"/>
                  <a:pt x="1470867" y="1950948"/>
                </a:cubicBezTo>
                <a:lnTo>
                  <a:pt x="1470867" y="1969388"/>
                </a:lnTo>
                <a:cubicBezTo>
                  <a:pt x="1470867" y="1981631"/>
                  <a:pt x="1460951" y="1991517"/>
                  <a:pt x="1448738" y="1991517"/>
                </a:cubicBezTo>
                <a:close/>
                <a:moveTo>
                  <a:pt x="1448738" y="1788704"/>
                </a:moveTo>
                <a:cubicBezTo>
                  <a:pt x="1436526" y="1788704"/>
                  <a:pt x="1426610" y="1778788"/>
                  <a:pt x="1426610" y="1766576"/>
                </a:cubicBezTo>
                <a:lnTo>
                  <a:pt x="1426610" y="1748135"/>
                </a:lnTo>
                <a:cubicBezTo>
                  <a:pt x="1426610" y="1735922"/>
                  <a:pt x="1436526" y="1726007"/>
                  <a:pt x="1448738" y="1726007"/>
                </a:cubicBezTo>
                <a:cubicBezTo>
                  <a:pt x="1460951" y="1726007"/>
                  <a:pt x="1470867" y="1735922"/>
                  <a:pt x="1470867" y="1748135"/>
                </a:cubicBezTo>
                <a:lnTo>
                  <a:pt x="1470867" y="1766576"/>
                </a:lnTo>
                <a:cubicBezTo>
                  <a:pt x="1470867" y="1778788"/>
                  <a:pt x="1460951" y="1788704"/>
                  <a:pt x="1448738" y="1788704"/>
                </a:cubicBezTo>
                <a:close/>
                <a:moveTo>
                  <a:pt x="1448738" y="1585891"/>
                </a:moveTo>
                <a:cubicBezTo>
                  <a:pt x="1436526" y="1585891"/>
                  <a:pt x="1426610" y="1575976"/>
                  <a:pt x="1426610" y="1563763"/>
                </a:cubicBezTo>
                <a:lnTo>
                  <a:pt x="1426610" y="1545323"/>
                </a:lnTo>
                <a:cubicBezTo>
                  <a:pt x="1426610" y="1533110"/>
                  <a:pt x="1436526" y="1523195"/>
                  <a:pt x="1448738" y="1523195"/>
                </a:cubicBezTo>
                <a:cubicBezTo>
                  <a:pt x="1460951" y="1523195"/>
                  <a:pt x="1470867" y="1533110"/>
                  <a:pt x="1470867" y="1545323"/>
                </a:cubicBezTo>
                <a:lnTo>
                  <a:pt x="1470867" y="1563763"/>
                </a:lnTo>
                <a:cubicBezTo>
                  <a:pt x="1470867" y="1575976"/>
                  <a:pt x="1460951" y="1585891"/>
                  <a:pt x="1448738" y="1585891"/>
                </a:cubicBezTo>
                <a:close/>
                <a:moveTo>
                  <a:pt x="1448738" y="1383079"/>
                </a:moveTo>
                <a:cubicBezTo>
                  <a:pt x="1436526" y="1383079"/>
                  <a:pt x="1426610" y="1373164"/>
                  <a:pt x="1426610" y="1360951"/>
                </a:cubicBezTo>
                <a:lnTo>
                  <a:pt x="1426610" y="1342510"/>
                </a:lnTo>
                <a:cubicBezTo>
                  <a:pt x="1426610" y="1330298"/>
                  <a:pt x="1436526" y="1320382"/>
                  <a:pt x="1448738" y="1320382"/>
                </a:cubicBezTo>
                <a:cubicBezTo>
                  <a:pt x="1460951" y="1320382"/>
                  <a:pt x="1470867" y="1330298"/>
                  <a:pt x="1470867" y="1342510"/>
                </a:cubicBezTo>
                <a:lnTo>
                  <a:pt x="1470867" y="1360951"/>
                </a:lnTo>
                <a:cubicBezTo>
                  <a:pt x="1470867" y="1373164"/>
                  <a:pt x="1460951" y="1383079"/>
                  <a:pt x="1448738" y="1383079"/>
                </a:cubicBezTo>
                <a:close/>
                <a:moveTo>
                  <a:pt x="1448738" y="1180267"/>
                </a:moveTo>
                <a:cubicBezTo>
                  <a:pt x="1436526" y="1180267"/>
                  <a:pt x="1426610" y="1170351"/>
                  <a:pt x="1426610" y="1158138"/>
                </a:cubicBezTo>
                <a:lnTo>
                  <a:pt x="1426610" y="1139698"/>
                </a:lnTo>
                <a:cubicBezTo>
                  <a:pt x="1426610" y="1127485"/>
                  <a:pt x="1436526" y="1117570"/>
                  <a:pt x="1448738" y="1117570"/>
                </a:cubicBezTo>
                <a:cubicBezTo>
                  <a:pt x="1460951" y="1117570"/>
                  <a:pt x="1470867" y="1127485"/>
                  <a:pt x="1470867" y="1139698"/>
                </a:cubicBezTo>
                <a:lnTo>
                  <a:pt x="1470867" y="1158138"/>
                </a:lnTo>
                <a:cubicBezTo>
                  <a:pt x="1470867" y="1170351"/>
                  <a:pt x="1460951" y="1180267"/>
                  <a:pt x="1448738" y="1180267"/>
                </a:cubicBezTo>
                <a:close/>
                <a:moveTo>
                  <a:pt x="1448738" y="977424"/>
                </a:moveTo>
                <a:cubicBezTo>
                  <a:pt x="1436526" y="977424"/>
                  <a:pt x="1426610" y="967508"/>
                  <a:pt x="1426610" y="955296"/>
                </a:cubicBezTo>
                <a:lnTo>
                  <a:pt x="1426610" y="936855"/>
                </a:lnTo>
                <a:cubicBezTo>
                  <a:pt x="1426610" y="924642"/>
                  <a:pt x="1436526" y="914727"/>
                  <a:pt x="1448738" y="914727"/>
                </a:cubicBezTo>
                <a:cubicBezTo>
                  <a:pt x="1460951" y="914727"/>
                  <a:pt x="1470867" y="924642"/>
                  <a:pt x="1470867" y="936855"/>
                </a:cubicBezTo>
                <a:lnTo>
                  <a:pt x="1470867" y="955296"/>
                </a:lnTo>
                <a:cubicBezTo>
                  <a:pt x="1470867" y="967539"/>
                  <a:pt x="1460951" y="977424"/>
                  <a:pt x="1448738" y="977424"/>
                </a:cubicBezTo>
                <a:close/>
                <a:moveTo>
                  <a:pt x="1448738" y="774611"/>
                </a:moveTo>
                <a:cubicBezTo>
                  <a:pt x="1436526" y="774611"/>
                  <a:pt x="1426610" y="764696"/>
                  <a:pt x="1426610" y="752483"/>
                </a:cubicBezTo>
                <a:lnTo>
                  <a:pt x="1426610" y="734043"/>
                </a:lnTo>
                <a:cubicBezTo>
                  <a:pt x="1426610" y="721830"/>
                  <a:pt x="1436526" y="711915"/>
                  <a:pt x="1448738" y="711915"/>
                </a:cubicBezTo>
                <a:cubicBezTo>
                  <a:pt x="1460951" y="711915"/>
                  <a:pt x="1470867" y="721830"/>
                  <a:pt x="1470867" y="734043"/>
                </a:cubicBezTo>
                <a:lnTo>
                  <a:pt x="1470867" y="752483"/>
                </a:lnTo>
                <a:cubicBezTo>
                  <a:pt x="1470867" y="764696"/>
                  <a:pt x="1460951" y="774611"/>
                  <a:pt x="1448738" y="774611"/>
                </a:cubicBezTo>
                <a:close/>
                <a:moveTo>
                  <a:pt x="1448738" y="571799"/>
                </a:moveTo>
                <a:cubicBezTo>
                  <a:pt x="1436526" y="571799"/>
                  <a:pt x="1426610" y="561883"/>
                  <a:pt x="1426610" y="549670"/>
                </a:cubicBezTo>
                <a:lnTo>
                  <a:pt x="1426610" y="531230"/>
                </a:lnTo>
                <a:cubicBezTo>
                  <a:pt x="1426610" y="519017"/>
                  <a:pt x="1436526" y="509102"/>
                  <a:pt x="1448738" y="509102"/>
                </a:cubicBezTo>
                <a:cubicBezTo>
                  <a:pt x="1460951" y="509102"/>
                  <a:pt x="1470867" y="519017"/>
                  <a:pt x="1470867" y="531230"/>
                </a:cubicBezTo>
                <a:lnTo>
                  <a:pt x="1470867" y="549670"/>
                </a:lnTo>
                <a:cubicBezTo>
                  <a:pt x="1470867" y="561883"/>
                  <a:pt x="1460951" y="571799"/>
                  <a:pt x="1448738" y="571799"/>
                </a:cubicBezTo>
                <a:close/>
                <a:moveTo>
                  <a:pt x="1448738" y="368986"/>
                </a:moveTo>
                <a:cubicBezTo>
                  <a:pt x="1436526" y="368986"/>
                  <a:pt x="1426610" y="359071"/>
                  <a:pt x="1426610" y="346858"/>
                </a:cubicBezTo>
                <a:lnTo>
                  <a:pt x="1426610" y="328418"/>
                </a:lnTo>
                <a:cubicBezTo>
                  <a:pt x="1426610" y="316205"/>
                  <a:pt x="1436526" y="306289"/>
                  <a:pt x="1448738" y="306289"/>
                </a:cubicBezTo>
                <a:cubicBezTo>
                  <a:pt x="1460951" y="306289"/>
                  <a:pt x="1470867" y="316205"/>
                  <a:pt x="1470867" y="328418"/>
                </a:cubicBezTo>
                <a:lnTo>
                  <a:pt x="1470867" y="346858"/>
                </a:lnTo>
                <a:cubicBezTo>
                  <a:pt x="1470867" y="359071"/>
                  <a:pt x="1460951" y="368986"/>
                  <a:pt x="1448738" y="368986"/>
                </a:cubicBezTo>
                <a:close/>
                <a:moveTo>
                  <a:pt x="1396411" y="176785"/>
                </a:moveTo>
                <a:cubicBezTo>
                  <a:pt x="1389337" y="176785"/>
                  <a:pt x="1382384" y="173399"/>
                  <a:pt x="1378091" y="167111"/>
                </a:cubicBezTo>
                <a:cubicBezTo>
                  <a:pt x="1374887" y="162425"/>
                  <a:pt x="1371532" y="157770"/>
                  <a:pt x="1368055" y="153296"/>
                </a:cubicBezTo>
                <a:cubicBezTo>
                  <a:pt x="1360588" y="143622"/>
                  <a:pt x="1362342" y="129747"/>
                  <a:pt x="1372015" y="122250"/>
                </a:cubicBezTo>
                <a:cubicBezTo>
                  <a:pt x="1381658" y="114783"/>
                  <a:pt x="1395564" y="116536"/>
                  <a:pt x="1403061" y="126210"/>
                </a:cubicBezTo>
                <a:cubicBezTo>
                  <a:pt x="1407081" y="131409"/>
                  <a:pt x="1411011" y="136790"/>
                  <a:pt x="1414699" y="142232"/>
                </a:cubicBezTo>
                <a:cubicBezTo>
                  <a:pt x="1421592" y="152329"/>
                  <a:pt x="1418962" y="166083"/>
                  <a:pt x="1408865" y="172976"/>
                </a:cubicBezTo>
                <a:cubicBezTo>
                  <a:pt x="1405026" y="175545"/>
                  <a:pt x="1400703" y="176785"/>
                  <a:pt x="1396411" y="176785"/>
                </a:cubicBezTo>
                <a:close/>
                <a:moveTo>
                  <a:pt x="1236645" y="58072"/>
                </a:moveTo>
                <a:cubicBezTo>
                  <a:pt x="1234439" y="58072"/>
                  <a:pt x="1232232" y="57739"/>
                  <a:pt x="1230025" y="57044"/>
                </a:cubicBezTo>
                <a:cubicBezTo>
                  <a:pt x="1224614" y="55351"/>
                  <a:pt x="1219082" y="53809"/>
                  <a:pt x="1213580" y="52449"/>
                </a:cubicBezTo>
                <a:cubicBezTo>
                  <a:pt x="1201730" y="49517"/>
                  <a:pt x="1194475" y="37515"/>
                  <a:pt x="1197407" y="25665"/>
                </a:cubicBezTo>
                <a:cubicBezTo>
                  <a:pt x="1200339" y="13815"/>
                  <a:pt x="1212340" y="6560"/>
                  <a:pt x="1224190" y="9492"/>
                </a:cubicBezTo>
                <a:cubicBezTo>
                  <a:pt x="1230569" y="11064"/>
                  <a:pt x="1236978" y="12848"/>
                  <a:pt x="1243235" y="14813"/>
                </a:cubicBezTo>
                <a:cubicBezTo>
                  <a:pt x="1254904" y="18471"/>
                  <a:pt x="1261403" y="30865"/>
                  <a:pt x="1257746" y="42534"/>
                </a:cubicBezTo>
                <a:cubicBezTo>
                  <a:pt x="1254783" y="51995"/>
                  <a:pt x="1246047" y="58072"/>
                  <a:pt x="1236645" y="58072"/>
                </a:cubicBezTo>
                <a:close/>
                <a:moveTo>
                  <a:pt x="1035253" y="44257"/>
                </a:moveTo>
                <a:lnTo>
                  <a:pt x="1016813" y="44257"/>
                </a:lnTo>
                <a:cubicBezTo>
                  <a:pt x="1004600" y="44257"/>
                  <a:pt x="994685" y="34341"/>
                  <a:pt x="994685" y="22128"/>
                </a:cubicBezTo>
                <a:cubicBezTo>
                  <a:pt x="994685" y="9915"/>
                  <a:pt x="1004600" y="0"/>
                  <a:pt x="1016813" y="0"/>
                </a:cubicBezTo>
                <a:lnTo>
                  <a:pt x="1035253" y="0"/>
                </a:lnTo>
                <a:cubicBezTo>
                  <a:pt x="1047466" y="0"/>
                  <a:pt x="1057382" y="9915"/>
                  <a:pt x="1057382" y="22128"/>
                </a:cubicBezTo>
                <a:cubicBezTo>
                  <a:pt x="1057382" y="34371"/>
                  <a:pt x="1047466" y="44257"/>
                  <a:pt x="1035253" y="44257"/>
                </a:cubicBezTo>
                <a:close/>
                <a:moveTo>
                  <a:pt x="832411" y="44257"/>
                </a:moveTo>
                <a:lnTo>
                  <a:pt x="813971" y="44257"/>
                </a:lnTo>
                <a:cubicBezTo>
                  <a:pt x="801758" y="44257"/>
                  <a:pt x="791843" y="34341"/>
                  <a:pt x="791843" y="22128"/>
                </a:cubicBezTo>
                <a:cubicBezTo>
                  <a:pt x="791843" y="9915"/>
                  <a:pt x="801758" y="0"/>
                  <a:pt x="813971" y="0"/>
                </a:cubicBezTo>
                <a:lnTo>
                  <a:pt x="832411" y="0"/>
                </a:lnTo>
                <a:cubicBezTo>
                  <a:pt x="844624" y="0"/>
                  <a:pt x="854540" y="9915"/>
                  <a:pt x="854540" y="22128"/>
                </a:cubicBezTo>
                <a:cubicBezTo>
                  <a:pt x="854540" y="34371"/>
                  <a:pt x="844654" y="44257"/>
                  <a:pt x="832411" y="44257"/>
                </a:cubicBezTo>
                <a:close/>
                <a:moveTo>
                  <a:pt x="629598" y="44257"/>
                </a:moveTo>
                <a:lnTo>
                  <a:pt x="611159" y="44257"/>
                </a:lnTo>
                <a:cubicBezTo>
                  <a:pt x="598946" y="44257"/>
                  <a:pt x="589030" y="34341"/>
                  <a:pt x="589030" y="22128"/>
                </a:cubicBezTo>
                <a:cubicBezTo>
                  <a:pt x="589030" y="9915"/>
                  <a:pt x="598946" y="0"/>
                  <a:pt x="611159" y="0"/>
                </a:cubicBezTo>
                <a:lnTo>
                  <a:pt x="629598" y="0"/>
                </a:lnTo>
                <a:cubicBezTo>
                  <a:pt x="641811" y="0"/>
                  <a:pt x="651727" y="9915"/>
                  <a:pt x="651727" y="22128"/>
                </a:cubicBezTo>
                <a:cubicBezTo>
                  <a:pt x="651727" y="34371"/>
                  <a:pt x="641811" y="44257"/>
                  <a:pt x="629598" y="44257"/>
                </a:cubicBezTo>
                <a:close/>
                <a:moveTo>
                  <a:pt x="426786" y="44257"/>
                </a:moveTo>
                <a:lnTo>
                  <a:pt x="408346" y="44257"/>
                </a:lnTo>
                <a:cubicBezTo>
                  <a:pt x="396133" y="44257"/>
                  <a:pt x="386217" y="34341"/>
                  <a:pt x="386217" y="22128"/>
                </a:cubicBezTo>
                <a:cubicBezTo>
                  <a:pt x="386217" y="9915"/>
                  <a:pt x="396133" y="0"/>
                  <a:pt x="408346" y="0"/>
                </a:cubicBezTo>
                <a:lnTo>
                  <a:pt x="426786" y="0"/>
                </a:lnTo>
                <a:cubicBezTo>
                  <a:pt x="438999" y="0"/>
                  <a:pt x="448914" y="9915"/>
                  <a:pt x="448914" y="22128"/>
                </a:cubicBezTo>
                <a:cubicBezTo>
                  <a:pt x="448914" y="34371"/>
                  <a:pt x="438999" y="44257"/>
                  <a:pt x="426786" y="44257"/>
                </a:cubicBezTo>
                <a:close/>
                <a:moveTo>
                  <a:pt x="223974" y="44257"/>
                </a:moveTo>
                <a:lnTo>
                  <a:pt x="205533" y="44257"/>
                </a:lnTo>
                <a:cubicBezTo>
                  <a:pt x="193321" y="44257"/>
                  <a:pt x="183405" y="34341"/>
                  <a:pt x="183405" y="22128"/>
                </a:cubicBezTo>
                <a:cubicBezTo>
                  <a:pt x="183405" y="9915"/>
                  <a:pt x="193321" y="0"/>
                  <a:pt x="205533" y="0"/>
                </a:cubicBezTo>
                <a:lnTo>
                  <a:pt x="223974" y="0"/>
                </a:lnTo>
                <a:cubicBezTo>
                  <a:pt x="236187" y="0"/>
                  <a:pt x="246102" y="9915"/>
                  <a:pt x="246102" y="22128"/>
                </a:cubicBezTo>
                <a:cubicBezTo>
                  <a:pt x="246102" y="34371"/>
                  <a:pt x="236187" y="44257"/>
                  <a:pt x="223974" y="44257"/>
                </a:cubicBez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32" name="Google Shape;532;p20"/>
          <p:cNvSpPr/>
          <p:nvPr/>
        </p:nvSpPr>
        <p:spPr>
          <a:xfrm rot="10800000">
            <a:off x="859301" y="3740330"/>
            <a:ext cx="2387244" cy="2409898"/>
          </a:xfrm>
          <a:custGeom>
            <a:rect b="b" l="l" r="r" t="t"/>
            <a:pathLst>
              <a:path extrusionOk="0" h="1498587" w="1484500">
                <a:moveTo>
                  <a:pt x="1484500" y="1498587"/>
                </a:moveTo>
                <a:lnTo>
                  <a:pt x="1363581" y="1498587"/>
                </a:lnTo>
                <a:lnTo>
                  <a:pt x="1363581" y="362638"/>
                </a:lnTo>
                <a:cubicBezTo>
                  <a:pt x="1363581" y="229354"/>
                  <a:pt x="1255146" y="120920"/>
                  <a:pt x="1121862" y="120920"/>
                </a:cubicBezTo>
                <a:lnTo>
                  <a:pt x="0" y="120920"/>
                </a:lnTo>
                <a:lnTo>
                  <a:pt x="0" y="0"/>
                </a:lnTo>
                <a:lnTo>
                  <a:pt x="1121862" y="0"/>
                </a:lnTo>
                <a:cubicBezTo>
                  <a:pt x="1321833" y="0"/>
                  <a:pt x="1484500" y="162697"/>
                  <a:pt x="1484500" y="362638"/>
                </a:cubicBezTo>
                <a:lnTo>
                  <a:pt x="1484500" y="1498587"/>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33" name="Google Shape;533;p20"/>
          <p:cNvSpPr/>
          <p:nvPr/>
        </p:nvSpPr>
        <p:spPr>
          <a:xfrm flipH="1" rot="5400000">
            <a:off x="3228128" y="3713436"/>
            <a:ext cx="2366146" cy="2387245"/>
          </a:xfrm>
          <a:custGeom>
            <a:rect b="b" l="l" r="r" t="t"/>
            <a:pathLst>
              <a:path extrusionOk="0" h="1409862" w="1471380">
                <a:moveTo>
                  <a:pt x="33192" y="1409863"/>
                </a:moveTo>
                <a:lnTo>
                  <a:pt x="0" y="1409863"/>
                </a:lnTo>
                <a:lnTo>
                  <a:pt x="0" y="319319"/>
                </a:lnTo>
                <a:cubicBezTo>
                  <a:pt x="0" y="143229"/>
                  <a:pt x="143260" y="0"/>
                  <a:pt x="319319" y="0"/>
                </a:cubicBezTo>
                <a:lnTo>
                  <a:pt x="1471380" y="0"/>
                </a:lnTo>
                <a:lnTo>
                  <a:pt x="1471380" y="33192"/>
                </a:lnTo>
                <a:lnTo>
                  <a:pt x="319319" y="33192"/>
                </a:lnTo>
                <a:cubicBezTo>
                  <a:pt x="161548" y="33192"/>
                  <a:pt x="33192" y="161549"/>
                  <a:pt x="33192" y="319319"/>
                </a:cubicBezTo>
                <a:lnTo>
                  <a:pt x="33192" y="1409863"/>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34" name="Google Shape;534;p20"/>
          <p:cNvSpPr txBox="1"/>
          <p:nvPr/>
        </p:nvSpPr>
        <p:spPr>
          <a:xfrm>
            <a:off x="631372" y="196587"/>
            <a:ext cx="2365319"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rgbClr val="01587A"/>
                </a:solidFill>
                <a:latin typeface="Montserrat Black"/>
                <a:ea typeface="Montserrat Black"/>
                <a:cs typeface="Montserrat Black"/>
                <a:sym typeface="Montserrat Black"/>
              </a:rPr>
              <a:t>RESULTS</a:t>
            </a:r>
            <a:endParaRPr/>
          </a:p>
        </p:txBody>
      </p:sp>
      <p:sp>
        <p:nvSpPr>
          <p:cNvPr id="535" name="Google Shape;535;p20"/>
          <p:cNvSpPr/>
          <p:nvPr/>
        </p:nvSpPr>
        <p:spPr>
          <a:xfrm>
            <a:off x="3639186" y="310285"/>
            <a:ext cx="434296" cy="434296"/>
          </a:xfrm>
          <a:custGeom>
            <a:rect b="b" l="l" r="r" t="t"/>
            <a:pathLst>
              <a:path extrusionOk="0" h="678512" w="678512">
                <a:moveTo>
                  <a:pt x="339256" y="0"/>
                </a:moveTo>
                <a:cubicBezTo>
                  <a:pt x="526622" y="0"/>
                  <a:pt x="678512" y="151890"/>
                  <a:pt x="678512" y="339256"/>
                </a:cubicBezTo>
                <a:cubicBezTo>
                  <a:pt x="678512" y="526622"/>
                  <a:pt x="526622" y="678512"/>
                  <a:pt x="339256" y="678512"/>
                </a:cubicBezTo>
                <a:cubicBezTo>
                  <a:pt x="151890" y="678512"/>
                  <a:pt x="0" y="526622"/>
                  <a:pt x="0" y="339256"/>
                </a:cubicBezTo>
                <a:cubicBezTo>
                  <a:pt x="0" y="151890"/>
                  <a:pt x="151890" y="0"/>
                  <a:pt x="339256" y="0"/>
                </a:cubicBezTo>
                <a:close/>
              </a:path>
            </a:pathLst>
          </a:custGeom>
          <a:solidFill>
            <a:schemeClr val="lt1"/>
          </a:solidFill>
          <a:ln cap="flat" cmpd="sng" w="28575">
            <a:solidFill>
              <a:srgbClr val="F3BA28"/>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36" name="Google Shape;536;p20"/>
          <p:cNvSpPr txBox="1"/>
          <p:nvPr/>
        </p:nvSpPr>
        <p:spPr>
          <a:xfrm>
            <a:off x="4091613" y="253113"/>
            <a:ext cx="3389432"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Montserrat"/>
                <a:ea typeface="Montserrat"/>
                <a:cs typeface="Montserrat"/>
                <a:sym typeface="Montserrat"/>
              </a:rPr>
              <a:t>A single report instead of multiple documents with multiple pages</a:t>
            </a:r>
            <a:endParaRPr/>
          </a:p>
        </p:txBody>
      </p:sp>
      <p:sp>
        <p:nvSpPr>
          <p:cNvPr id="537" name="Google Shape;537;p20"/>
          <p:cNvSpPr/>
          <p:nvPr/>
        </p:nvSpPr>
        <p:spPr>
          <a:xfrm>
            <a:off x="7722955" y="321761"/>
            <a:ext cx="434296" cy="434296"/>
          </a:xfrm>
          <a:custGeom>
            <a:rect b="b" l="l" r="r" t="t"/>
            <a:pathLst>
              <a:path extrusionOk="0" h="678512" w="678512">
                <a:moveTo>
                  <a:pt x="339256" y="0"/>
                </a:moveTo>
                <a:cubicBezTo>
                  <a:pt x="526622" y="0"/>
                  <a:pt x="678512" y="151890"/>
                  <a:pt x="678512" y="339256"/>
                </a:cubicBezTo>
                <a:cubicBezTo>
                  <a:pt x="678512" y="526622"/>
                  <a:pt x="526622" y="678512"/>
                  <a:pt x="339256" y="678512"/>
                </a:cubicBezTo>
                <a:cubicBezTo>
                  <a:pt x="151890" y="678512"/>
                  <a:pt x="0" y="526622"/>
                  <a:pt x="0" y="339256"/>
                </a:cubicBezTo>
                <a:cubicBezTo>
                  <a:pt x="0" y="151890"/>
                  <a:pt x="151890" y="0"/>
                  <a:pt x="339256" y="0"/>
                </a:cubicBezTo>
                <a:close/>
              </a:path>
            </a:pathLst>
          </a:custGeom>
          <a:solidFill>
            <a:schemeClr val="lt1"/>
          </a:solidFill>
          <a:ln cap="flat" cmpd="sng" w="28575">
            <a:solidFill>
              <a:srgbClr val="F3BA28"/>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38" name="Google Shape;538;p20"/>
          <p:cNvSpPr txBox="1"/>
          <p:nvPr/>
        </p:nvSpPr>
        <p:spPr>
          <a:xfrm>
            <a:off x="8177571" y="264589"/>
            <a:ext cx="3017520" cy="54864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Montserrat"/>
                <a:ea typeface="Montserrat"/>
                <a:cs typeface="Montserrat"/>
                <a:sym typeface="Montserrat"/>
              </a:rPr>
              <a:t>Better user experience receiving a consolidated report</a:t>
            </a:r>
            <a:endParaRPr/>
          </a:p>
        </p:txBody>
      </p:sp>
      <p:grpSp>
        <p:nvGrpSpPr>
          <p:cNvPr id="539" name="Google Shape;539;p20"/>
          <p:cNvGrpSpPr/>
          <p:nvPr/>
        </p:nvGrpSpPr>
        <p:grpSpPr>
          <a:xfrm>
            <a:off x="1380637" y="1921941"/>
            <a:ext cx="3749040" cy="3748654"/>
            <a:chOff x="1309778" y="1799372"/>
            <a:chExt cx="3856476" cy="3856079"/>
          </a:xfrm>
        </p:grpSpPr>
        <p:pic>
          <p:nvPicPr>
            <p:cNvPr descr="Graphical user interface, application&#10;&#10;Description automatically generated" id="540" name="Google Shape;540;p20"/>
            <p:cNvPicPr preferRelativeResize="0"/>
            <p:nvPr/>
          </p:nvPicPr>
          <p:blipFill rotWithShape="1">
            <a:blip r:embed="rId3">
              <a:alphaModFix/>
            </a:blip>
            <a:srcRect b="0" l="0" r="0" t="0"/>
            <a:stretch/>
          </p:blipFill>
          <p:spPr>
            <a:xfrm>
              <a:off x="1309778" y="1799372"/>
              <a:ext cx="3108960" cy="3179527"/>
            </a:xfrm>
            <a:prstGeom prst="rect">
              <a:avLst/>
            </a:prstGeom>
            <a:noFill/>
            <a:ln>
              <a:noFill/>
            </a:ln>
          </p:spPr>
        </p:pic>
        <p:pic>
          <p:nvPicPr>
            <p:cNvPr descr="Graphical user interface, application, table, Excel&#10;&#10;Description automatically generated" id="541" name="Google Shape;541;p20"/>
            <p:cNvPicPr preferRelativeResize="0"/>
            <p:nvPr/>
          </p:nvPicPr>
          <p:blipFill rotWithShape="1">
            <a:blip r:embed="rId4">
              <a:alphaModFix/>
            </a:blip>
            <a:srcRect b="0" l="0" r="0" t="0"/>
            <a:stretch/>
          </p:blipFill>
          <p:spPr>
            <a:xfrm>
              <a:off x="1691534" y="2687024"/>
              <a:ext cx="3474720" cy="2968427"/>
            </a:xfrm>
            <a:prstGeom prst="rect">
              <a:avLst/>
            </a:prstGeom>
            <a:noFill/>
            <a:ln>
              <a:noFill/>
            </a:ln>
          </p:spPr>
        </p:pic>
      </p:grpSp>
      <p:pic>
        <p:nvPicPr>
          <p:cNvPr id="542" name="Google Shape;542;p20"/>
          <p:cNvPicPr preferRelativeResize="0"/>
          <p:nvPr/>
        </p:nvPicPr>
        <p:blipFill rotWithShape="1">
          <a:blip r:embed="rId5">
            <a:alphaModFix/>
          </a:blip>
          <a:srcRect b="0" l="0" r="0" t="0"/>
          <a:stretch/>
        </p:blipFill>
        <p:spPr>
          <a:xfrm>
            <a:off x="7832103" y="430909"/>
            <a:ext cx="216000" cy="216000"/>
          </a:xfrm>
          <a:prstGeom prst="rect">
            <a:avLst/>
          </a:prstGeom>
          <a:noFill/>
          <a:ln>
            <a:noFill/>
          </a:ln>
        </p:spPr>
      </p:pic>
      <p:grpSp>
        <p:nvGrpSpPr>
          <p:cNvPr id="543" name="Google Shape;543;p20"/>
          <p:cNvGrpSpPr/>
          <p:nvPr/>
        </p:nvGrpSpPr>
        <p:grpSpPr>
          <a:xfrm>
            <a:off x="7379445" y="1763796"/>
            <a:ext cx="3017520" cy="4054528"/>
            <a:chOff x="7477701" y="546101"/>
            <a:chExt cx="4045362" cy="5435598"/>
          </a:xfrm>
        </p:grpSpPr>
        <p:pic>
          <p:nvPicPr>
            <p:cNvPr id="544" name="Google Shape;544;p20"/>
            <p:cNvPicPr preferRelativeResize="0"/>
            <p:nvPr/>
          </p:nvPicPr>
          <p:blipFill rotWithShape="1">
            <a:blip r:embed="rId6">
              <a:alphaModFix/>
            </a:blip>
            <a:srcRect b="6666" l="18889" r="15369" t="4999"/>
            <a:stretch/>
          </p:blipFill>
          <p:spPr>
            <a:xfrm>
              <a:off x="7477701" y="546101"/>
              <a:ext cx="4045362" cy="5435598"/>
            </a:xfrm>
            <a:prstGeom prst="rect">
              <a:avLst/>
            </a:prstGeom>
            <a:noFill/>
            <a:ln>
              <a:noFill/>
            </a:ln>
          </p:spPr>
        </p:pic>
        <p:pic>
          <p:nvPicPr>
            <p:cNvPr descr="Graphical user interface&#10;&#10;Description automatically generated with medium confidence" id="545" name="Google Shape;545;p20">
              <a:hlinkClick r:id="rId7"/>
            </p:cNvPr>
            <p:cNvPicPr preferRelativeResize="0"/>
            <p:nvPr/>
          </p:nvPicPr>
          <p:blipFill rotWithShape="1">
            <a:blip r:embed="rId8">
              <a:alphaModFix/>
            </a:blip>
            <a:srcRect b="6820" l="0" r="0" t="1064"/>
            <a:stretch/>
          </p:blipFill>
          <p:spPr>
            <a:xfrm>
              <a:off x="7625862" y="914400"/>
              <a:ext cx="3749040" cy="4699000"/>
            </a:xfrm>
            <a:prstGeom prst="rect">
              <a:avLst/>
            </a:prstGeom>
            <a:noFill/>
            <a:ln>
              <a:noFill/>
            </a:ln>
          </p:spPr>
        </p:pic>
      </p:grpSp>
      <p:pic>
        <p:nvPicPr>
          <p:cNvPr descr="Architecture outline" id="546" name="Google Shape;546;p20"/>
          <p:cNvPicPr preferRelativeResize="0"/>
          <p:nvPr/>
        </p:nvPicPr>
        <p:blipFill rotWithShape="1">
          <a:blip r:embed="rId9">
            <a:alphaModFix/>
          </a:blip>
          <a:srcRect b="0" l="0" r="0" t="0"/>
          <a:stretch/>
        </p:blipFill>
        <p:spPr>
          <a:xfrm>
            <a:off x="3710030" y="381129"/>
            <a:ext cx="292608" cy="29260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sp>
        <p:nvSpPr>
          <p:cNvPr id="551" name="Google Shape;551;p21"/>
          <p:cNvSpPr/>
          <p:nvPr/>
        </p:nvSpPr>
        <p:spPr>
          <a:xfrm>
            <a:off x="0" y="4097292"/>
            <a:ext cx="12192000" cy="2760708"/>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552" name="Google Shape;552;p21"/>
          <p:cNvSpPr/>
          <p:nvPr/>
        </p:nvSpPr>
        <p:spPr>
          <a:xfrm>
            <a:off x="939399" y="1371918"/>
            <a:ext cx="4663440" cy="4664660"/>
          </a:xfrm>
          <a:custGeom>
            <a:rect b="b" l="l" r="r" t="t"/>
            <a:pathLst>
              <a:path extrusionOk="0" h="2533598" w="2533598">
                <a:moveTo>
                  <a:pt x="2533598" y="266174"/>
                </a:moveTo>
                <a:lnTo>
                  <a:pt x="2533598" y="2267425"/>
                </a:lnTo>
                <a:cubicBezTo>
                  <a:pt x="2533598" y="2414433"/>
                  <a:pt x="2414432" y="2533599"/>
                  <a:pt x="2267425" y="2533599"/>
                </a:cubicBezTo>
                <a:lnTo>
                  <a:pt x="266174" y="2533599"/>
                </a:lnTo>
                <a:cubicBezTo>
                  <a:pt x="119166" y="2533599"/>
                  <a:pt x="0" y="2414433"/>
                  <a:pt x="0" y="2267425"/>
                </a:cubicBezTo>
                <a:lnTo>
                  <a:pt x="0" y="266174"/>
                </a:lnTo>
                <a:cubicBezTo>
                  <a:pt x="0" y="119166"/>
                  <a:pt x="119166" y="0"/>
                  <a:pt x="266174" y="0"/>
                </a:cubicBezTo>
                <a:lnTo>
                  <a:pt x="2267425" y="0"/>
                </a:lnTo>
                <a:cubicBezTo>
                  <a:pt x="2414402" y="0"/>
                  <a:pt x="2533598" y="119166"/>
                  <a:pt x="2533598" y="266174"/>
                </a:cubicBezTo>
                <a:close/>
              </a:path>
            </a:pathLst>
          </a:custGeom>
          <a:solidFill>
            <a:srgbClr val="F7F7F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53" name="Google Shape;553;p21"/>
          <p:cNvSpPr/>
          <p:nvPr/>
        </p:nvSpPr>
        <p:spPr>
          <a:xfrm>
            <a:off x="6506262" y="1371918"/>
            <a:ext cx="4663440" cy="4664660"/>
          </a:xfrm>
          <a:custGeom>
            <a:rect b="b" l="l" r="r" t="t"/>
            <a:pathLst>
              <a:path extrusionOk="0" h="2533598" w="2533598">
                <a:moveTo>
                  <a:pt x="2533598" y="266174"/>
                </a:moveTo>
                <a:lnTo>
                  <a:pt x="2533598" y="2267425"/>
                </a:lnTo>
                <a:cubicBezTo>
                  <a:pt x="2533598" y="2414433"/>
                  <a:pt x="2414432" y="2533599"/>
                  <a:pt x="2267425" y="2533599"/>
                </a:cubicBezTo>
                <a:lnTo>
                  <a:pt x="266174" y="2533599"/>
                </a:lnTo>
                <a:cubicBezTo>
                  <a:pt x="119166" y="2533599"/>
                  <a:pt x="0" y="2414433"/>
                  <a:pt x="0" y="2267425"/>
                </a:cubicBezTo>
                <a:lnTo>
                  <a:pt x="0" y="266174"/>
                </a:lnTo>
                <a:cubicBezTo>
                  <a:pt x="0" y="119166"/>
                  <a:pt x="119166" y="0"/>
                  <a:pt x="266174" y="0"/>
                </a:cubicBezTo>
                <a:lnTo>
                  <a:pt x="2267425" y="0"/>
                </a:lnTo>
                <a:cubicBezTo>
                  <a:pt x="2414402" y="0"/>
                  <a:pt x="2533598" y="119166"/>
                  <a:pt x="2533598" y="266174"/>
                </a:cubicBezTo>
                <a:close/>
              </a:path>
            </a:pathLst>
          </a:custGeom>
          <a:solidFill>
            <a:srgbClr val="F7F7F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cxnSp>
        <p:nvCxnSpPr>
          <p:cNvPr id="554" name="Google Shape;554;p21"/>
          <p:cNvCxnSpPr/>
          <p:nvPr/>
        </p:nvCxnSpPr>
        <p:spPr>
          <a:xfrm>
            <a:off x="844732" y="6315166"/>
            <a:ext cx="10929257" cy="0"/>
          </a:xfrm>
          <a:prstGeom prst="straightConnector1">
            <a:avLst/>
          </a:prstGeom>
          <a:noFill/>
          <a:ln cap="flat" cmpd="sng" w="9525">
            <a:solidFill>
              <a:srgbClr val="5CB3C1">
                <a:alpha val="49803"/>
              </a:srgbClr>
            </a:solidFill>
            <a:prstDash val="solid"/>
            <a:miter lim="800000"/>
            <a:headEnd len="sm" w="sm" type="none"/>
            <a:tailEnd len="sm" w="sm" type="none"/>
          </a:ln>
        </p:spPr>
      </p:cxnSp>
      <p:sp>
        <p:nvSpPr>
          <p:cNvPr id="555" name="Google Shape;555;p21"/>
          <p:cNvSpPr txBox="1"/>
          <p:nvPr/>
        </p:nvSpPr>
        <p:spPr>
          <a:xfrm>
            <a:off x="631372" y="6430581"/>
            <a:ext cx="2632534" cy="230832"/>
          </a:xfrm>
          <a:prstGeom prst="rect">
            <a:avLst/>
          </a:prstGeom>
          <a:noFill/>
          <a:ln>
            <a:noFill/>
          </a:ln>
        </p:spPr>
        <p:txBody>
          <a:bodyPr anchorCtr="0" anchor="ctr" bIns="0" lIns="0" spcFirstLastPara="1" rIns="0" wrap="square" tIns="0">
            <a:spAutoFit/>
          </a:bodyPr>
          <a:lstStyle/>
          <a:p>
            <a:pPr indent="0" lvl="0" marL="0" marR="0" rtl="0" algn="l">
              <a:spcBef>
                <a:spcPts val="0"/>
              </a:spcBef>
              <a:spcAft>
                <a:spcPts val="0"/>
              </a:spcAft>
              <a:buNone/>
            </a:pPr>
            <a:r>
              <a:rPr lang="en-US" sz="1500">
                <a:solidFill>
                  <a:srgbClr val="091B46"/>
                </a:solidFill>
                <a:latin typeface="Montserrat"/>
                <a:ea typeface="Montserrat"/>
                <a:cs typeface="Montserrat"/>
                <a:sym typeface="Montserrat"/>
              </a:rPr>
              <a:t>Storied</a:t>
            </a:r>
            <a:r>
              <a:rPr lang="en-US" sz="1500">
                <a:solidFill>
                  <a:srgbClr val="5CB3C1"/>
                </a:solidFill>
                <a:latin typeface="Montserrat"/>
                <a:ea typeface="Montserrat"/>
                <a:cs typeface="Montserrat"/>
                <a:sym typeface="Montserrat"/>
              </a:rPr>
              <a:t> Data Inc.</a:t>
            </a:r>
            <a:r>
              <a:rPr lang="en-US" sz="1100">
                <a:solidFill>
                  <a:srgbClr val="5CB3C1"/>
                </a:solidFill>
                <a:latin typeface="Montserrat"/>
                <a:ea typeface="Montserrat"/>
                <a:cs typeface="Montserrat"/>
                <a:sym typeface="Montserrat"/>
              </a:rPr>
              <a:t>, </a:t>
            </a:r>
            <a:r>
              <a:rPr lang="en-US" sz="1100">
                <a:solidFill>
                  <a:srgbClr val="091C4A"/>
                </a:solidFill>
                <a:latin typeface="Montserrat"/>
                <a:ea typeface="Montserrat"/>
                <a:cs typeface="Montserrat"/>
                <a:sym typeface="Montserrat"/>
              </a:rPr>
              <a:t>Confidential</a:t>
            </a:r>
            <a:endParaRPr/>
          </a:p>
        </p:txBody>
      </p:sp>
      <p:sp>
        <p:nvSpPr>
          <p:cNvPr id="556" name="Google Shape;556;p21"/>
          <p:cNvSpPr txBox="1"/>
          <p:nvPr/>
        </p:nvSpPr>
        <p:spPr>
          <a:xfrm>
            <a:off x="11363349" y="6398461"/>
            <a:ext cx="264816"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100">
                <a:solidFill>
                  <a:schemeClr val="dk1"/>
                </a:solidFill>
                <a:latin typeface="Montserrat"/>
                <a:ea typeface="Montserrat"/>
                <a:cs typeface="Montserrat"/>
                <a:sym typeface="Montserrat"/>
              </a:rPr>
              <a:t>3</a:t>
            </a:r>
            <a:endParaRPr sz="1100">
              <a:solidFill>
                <a:schemeClr val="dk1"/>
              </a:solidFill>
              <a:latin typeface="Montserrat"/>
              <a:ea typeface="Montserrat"/>
              <a:cs typeface="Montserrat"/>
              <a:sym typeface="Montserrat"/>
            </a:endParaRPr>
          </a:p>
        </p:txBody>
      </p:sp>
      <p:sp>
        <p:nvSpPr>
          <p:cNvPr id="557" name="Google Shape;557;p21"/>
          <p:cNvSpPr/>
          <p:nvPr/>
        </p:nvSpPr>
        <p:spPr>
          <a:xfrm rot="-5400000">
            <a:off x="6416160" y="3763299"/>
            <a:ext cx="2366146" cy="2267219"/>
          </a:xfrm>
          <a:custGeom>
            <a:rect b="b" l="l" r="r" t="t"/>
            <a:pathLst>
              <a:path extrusionOk="0" h="1409862" w="1471380">
                <a:moveTo>
                  <a:pt x="33192" y="1409863"/>
                </a:moveTo>
                <a:lnTo>
                  <a:pt x="0" y="1409863"/>
                </a:lnTo>
                <a:lnTo>
                  <a:pt x="0" y="319319"/>
                </a:lnTo>
                <a:cubicBezTo>
                  <a:pt x="0" y="143229"/>
                  <a:pt x="143260" y="0"/>
                  <a:pt x="319319" y="0"/>
                </a:cubicBezTo>
                <a:lnTo>
                  <a:pt x="1471380" y="0"/>
                </a:lnTo>
                <a:lnTo>
                  <a:pt x="1471380" y="33192"/>
                </a:lnTo>
                <a:lnTo>
                  <a:pt x="319319" y="33192"/>
                </a:lnTo>
                <a:cubicBezTo>
                  <a:pt x="161548" y="33192"/>
                  <a:pt x="33192" y="161549"/>
                  <a:pt x="33192" y="319319"/>
                </a:cubicBezTo>
                <a:lnTo>
                  <a:pt x="33192" y="1409863"/>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58" name="Google Shape;558;p21"/>
          <p:cNvSpPr/>
          <p:nvPr/>
        </p:nvSpPr>
        <p:spPr>
          <a:xfrm>
            <a:off x="8829772" y="1375156"/>
            <a:ext cx="2365319" cy="4704826"/>
          </a:xfrm>
          <a:custGeom>
            <a:rect b="b" l="l" r="r" t="t"/>
            <a:pathLst>
              <a:path extrusionOk="0" h="2925680" w="1470866">
                <a:moveTo>
                  <a:pt x="1054661" y="2925681"/>
                </a:moveTo>
                <a:lnTo>
                  <a:pt x="1036221" y="2925681"/>
                </a:lnTo>
                <a:cubicBezTo>
                  <a:pt x="1024008" y="2925681"/>
                  <a:pt x="1014092" y="2915766"/>
                  <a:pt x="1014092" y="2903553"/>
                </a:cubicBezTo>
                <a:cubicBezTo>
                  <a:pt x="1014092" y="2891340"/>
                  <a:pt x="1024008" y="2881424"/>
                  <a:pt x="1036221" y="2881424"/>
                </a:cubicBezTo>
                <a:lnTo>
                  <a:pt x="1054661" y="2881424"/>
                </a:lnTo>
                <a:cubicBezTo>
                  <a:pt x="1066874" y="2881424"/>
                  <a:pt x="1076790" y="2891340"/>
                  <a:pt x="1076790" y="2903553"/>
                </a:cubicBezTo>
                <a:cubicBezTo>
                  <a:pt x="1076790" y="2915766"/>
                  <a:pt x="1066874" y="2925681"/>
                  <a:pt x="1054661" y="2925681"/>
                </a:cubicBezTo>
                <a:close/>
                <a:moveTo>
                  <a:pt x="851849" y="2925681"/>
                </a:moveTo>
                <a:lnTo>
                  <a:pt x="833409" y="2925681"/>
                </a:lnTo>
                <a:cubicBezTo>
                  <a:pt x="821196" y="2925681"/>
                  <a:pt x="811280" y="2915766"/>
                  <a:pt x="811280" y="2903553"/>
                </a:cubicBezTo>
                <a:cubicBezTo>
                  <a:pt x="811280" y="2891340"/>
                  <a:pt x="821196" y="2881424"/>
                  <a:pt x="833409" y="2881424"/>
                </a:cubicBezTo>
                <a:lnTo>
                  <a:pt x="851849" y="2881424"/>
                </a:lnTo>
                <a:cubicBezTo>
                  <a:pt x="864062" y="2881424"/>
                  <a:pt x="873977" y="2891340"/>
                  <a:pt x="873977" y="2903553"/>
                </a:cubicBezTo>
                <a:cubicBezTo>
                  <a:pt x="873977" y="2915766"/>
                  <a:pt x="864062" y="2925681"/>
                  <a:pt x="851849" y="2925681"/>
                </a:cubicBezTo>
                <a:close/>
                <a:moveTo>
                  <a:pt x="649037" y="2925681"/>
                </a:moveTo>
                <a:lnTo>
                  <a:pt x="630596" y="2925681"/>
                </a:lnTo>
                <a:cubicBezTo>
                  <a:pt x="618383" y="2925681"/>
                  <a:pt x="608468" y="2915766"/>
                  <a:pt x="608468" y="2903553"/>
                </a:cubicBezTo>
                <a:cubicBezTo>
                  <a:pt x="608468" y="2891340"/>
                  <a:pt x="618383" y="2881424"/>
                  <a:pt x="630596" y="2881424"/>
                </a:cubicBezTo>
                <a:lnTo>
                  <a:pt x="649037" y="2881424"/>
                </a:lnTo>
                <a:cubicBezTo>
                  <a:pt x="661249" y="2881424"/>
                  <a:pt x="671164" y="2891340"/>
                  <a:pt x="671164" y="2903553"/>
                </a:cubicBezTo>
                <a:cubicBezTo>
                  <a:pt x="671164" y="2915766"/>
                  <a:pt x="661249" y="2925681"/>
                  <a:pt x="649037" y="2925681"/>
                </a:cubicBezTo>
                <a:close/>
                <a:moveTo>
                  <a:pt x="446194" y="2925681"/>
                </a:moveTo>
                <a:lnTo>
                  <a:pt x="427753" y="2925681"/>
                </a:lnTo>
                <a:cubicBezTo>
                  <a:pt x="415540" y="2925681"/>
                  <a:pt x="405625" y="2915766"/>
                  <a:pt x="405625" y="2903553"/>
                </a:cubicBezTo>
                <a:cubicBezTo>
                  <a:pt x="405625" y="2891340"/>
                  <a:pt x="415540" y="2881424"/>
                  <a:pt x="427753" y="2881424"/>
                </a:cubicBezTo>
                <a:lnTo>
                  <a:pt x="446194" y="2881424"/>
                </a:lnTo>
                <a:cubicBezTo>
                  <a:pt x="458407" y="2881424"/>
                  <a:pt x="468322" y="2891340"/>
                  <a:pt x="468322" y="2903553"/>
                </a:cubicBezTo>
                <a:cubicBezTo>
                  <a:pt x="468322" y="2915766"/>
                  <a:pt x="458437" y="2925681"/>
                  <a:pt x="446194" y="2925681"/>
                </a:cubicBezTo>
                <a:close/>
                <a:moveTo>
                  <a:pt x="243381" y="2925681"/>
                </a:moveTo>
                <a:lnTo>
                  <a:pt x="224941" y="2925681"/>
                </a:lnTo>
                <a:cubicBezTo>
                  <a:pt x="212728" y="2925681"/>
                  <a:pt x="202813" y="2915766"/>
                  <a:pt x="202813" y="2903553"/>
                </a:cubicBezTo>
                <a:cubicBezTo>
                  <a:pt x="202813" y="2891340"/>
                  <a:pt x="212728" y="2881424"/>
                  <a:pt x="224941" y="2881424"/>
                </a:cubicBezTo>
                <a:lnTo>
                  <a:pt x="243381" y="2881424"/>
                </a:lnTo>
                <a:cubicBezTo>
                  <a:pt x="255594" y="2881424"/>
                  <a:pt x="265510" y="2891340"/>
                  <a:pt x="265510" y="2903553"/>
                </a:cubicBezTo>
                <a:cubicBezTo>
                  <a:pt x="265510" y="2915766"/>
                  <a:pt x="255594" y="2925681"/>
                  <a:pt x="243381" y="2925681"/>
                </a:cubicBezTo>
                <a:close/>
                <a:moveTo>
                  <a:pt x="40569" y="2925681"/>
                </a:moveTo>
                <a:lnTo>
                  <a:pt x="22128" y="2925681"/>
                </a:lnTo>
                <a:cubicBezTo>
                  <a:pt x="9915" y="2925681"/>
                  <a:pt x="0" y="2915766"/>
                  <a:pt x="0" y="2903553"/>
                </a:cubicBezTo>
                <a:cubicBezTo>
                  <a:pt x="0" y="2891340"/>
                  <a:pt x="9915" y="2881424"/>
                  <a:pt x="22128" y="2881424"/>
                </a:cubicBezTo>
                <a:lnTo>
                  <a:pt x="40569" y="2881424"/>
                </a:lnTo>
                <a:cubicBezTo>
                  <a:pt x="52781" y="2881424"/>
                  <a:pt x="62697" y="2891340"/>
                  <a:pt x="62697" y="2903553"/>
                </a:cubicBezTo>
                <a:cubicBezTo>
                  <a:pt x="62697" y="2915766"/>
                  <a:pt x="52781" y="2925681"/>
                  <a:pt x="40569" y="2925681"/>
                </a:cubicBezTo>
                <a:close/>
                <a:moveTo>
                  <a:pt x="1237552" y="2911594"/>
                </a:moveTo>
                <a:cubicBezTo>
                  <a:pt x="1228151" y="2911594"/>
                  <a:pt x="1219445" y="2905578"/>
                  <a:pt x="1216482" y="2896147"/>
                </a:cubicBezTo>
                <a:cubicBezTo>
                  <a:pt x="1212794" y="2884508"/>
                  <a:pt x="1219233" y="2872053"/>
                  <a:pt x="1230902" y="2868365"/>
                </a:cubicBezTo>
                <a:cubicBezTo>
                  <a:pt x="1236282" y="2866672"/>
                  <a:pt x="1241724" y="2864738"/>
                  <a:pt x="1247044" y="2862712"/>
                </a:cubicBezTo>
                <a:cubicBezTo>
                  <a:pt x="1258441" y="2858299"/>
                  <a:pt x="1271258" y="2863982"/>
                  <a:pt x="1275642" y="2875378"/>
                </a:cubicBezTo>
                <a:cubicBezTo>
                  <a:pt x="1280056" y="2886775"/>
                  <a:pt x="1274372" y="2899593"/>
                  <a:pt x="1262975" y="2903976"/>
                </a:cubicBezTo>
                <a:cubicBezTo>
                  <a:pt x="1256808" y="2906364"/>
                  <a:pt x="1250521" y="2908571"/>
                  <a:pt x="1244263" y="2910536"/>
                </a:cubicBezTo>
                <a:cubicBezTo>
                  <a:pt x="1242026" y="2911262"/>
                  <a:pt x="1239789" y="2911594"/>
                  <a:pt x="1237552" y="2911594"/>
                </a:cubicBezTo>
                <a:close/>
                <a:moveTo>
                  <a:pt x="1396924" y="2792337"/>
                </a:moveTo>
                <a:cubicBezTo>
                  <a:pt x="1392662" y="2792337"/>
                  <a:pt x="1388339" y="2791098"/>
                  <a:pt x="1384560" y="2788528"/>
                </a:cubicBezTo>
                <a:cubicBezTo>
                  <a:pt x="1374433" y="2781666"/>
                  <a:pt x="1371773" y="2767911"/>
                  <a:pt x="1378635" y="2757815"/>
                </a:cubicBezTo>
                <a:cubicBezTo>
                  <a:pt x="1381809" y="2753129"/>
                  <a:pt x="1384863" y="2748292"/>
                  <a:pt x="1387765" y="2743395"/>
                </a:cubicBezTo>
                <a:cubicBezTo>
                  <a:pt x="1393992" y="2732875"/>
                  <a:pt x="1407535" y="2729398"/>
                  <a:pt x="1418085" y="2735595"/>
                </a:cubicBezTo>
                <a:cubicBezTo>
                  <a:pt x="1428605" y="2741823"/>
                  <a:pt x="1432081" y="2755396"/>
                  <a:pt x="1425885" y="2765916"/>
                </a:cubicBezTo>
                <a:cubicBezTo>
                  <a:pt x="1422529" y="2771569"/>
                  <a:pt x="1418992" y="2777192"/>
                  <a:pt x="1415304" y="2782603"/>
                </a:cubicBezTo>
                <a:cubicBezTo>
                  <a:pt x="1411011" y="2788951"/>
                  <a:pt x="1404029" y="2792337"/>
                  <a:pt x="1396924" y="2792337"/>
                </a:cubicBezTo>
                <a:close/>
                <a:moveTo>
                  <a:pt x="1448738" y="2599984"/>
                </a:moveTo>
                <a:cubicBezTo>
                  <a:pt x="1436526" y="2599984"/>
                  <a:pt x="1426610" y="2590069"/>
                  <a:pt x="1426610" y="2577856"/>
                </a:cubicBezTo>
                <a:lnTo>
                  <a:pt x="1426610" y="2559416"/>
                </a:lnTo>
                <a:cubicBezTo>
                  <a:pt x="1426610" y="2547203"/>
                  <a:pt x="1436526" y="2537287"/>
                  <a:pt x="1448738" y="2537287"/>
                </a:cubicBezTo>
                <a:cubicBezTo>
                  <a:pt x="1460951" y="2537287"/>
                  <a:pt x="1470867" y="2547203"/>
                  <a:pt x="1470867" y="2559416"/>
                </a:cubicBezTo>
                <a:lnTo>
                  <a:pt x="1470867" y="2577856"/>
                </a:lnTo>
                <a:cubicBezTo>
                  <a:pt x="1470867" y="2590069"/>
                  <a:pt x="1460951" y="2599984"/>
                  <a:pt x="1448738" y="2599984"/>
                </a:cubicBezTo>
                <a:close/>
                <a:moveTo>
                  <a:pt x="1448738" y="2397172"/>
                </a:moveTo>
                <a:cubicBezTo>
                  <a:pt x="1436526" y="2397172"/>
                  <a:pt x="1426610" y="2387256"/>
                  <a:pt x="1426610" y="2375043"/>
                </a:cubicBezTo>
                <a:lnTo>
                  <a:pt x="1426610" y="2356603"/>
                </a:lnTo>
                <a:cubicBezTo>
                  <a:pt x="1426610" y="2344390"/>
                  <a:pt x="1436526" y="2334475"/>
                  <a:pt x="1448738" y="2334475"/>
                </a:cubicBezTo>
                <a:cubicBezTo>
                  <a:pt x="1460951" y="2334475"/>
                  <a:pt x="1470867" y="2344390"/>
                  <a:pt x="1470867" y="2356603"/>
                </a:cubicBezTo>
                <a:lnTo>
                  <a:pt x="1470867" y="2375043"/>
                </a:lnTo>
                <a:cubicBezTo>
                  <a:pt x="1470867" y="2387256"/>
                  <a:pt x="1460951" y="2397172"/>
                  <a:pt x="1448738" y="2397172"/>
                </a:cubicBezTo>
                <a:close/>
                <a:moveTo>
                  <a:pt x="1448738" y="2194359"/>
                </a:moveTo>
                <a:cubicBezTo>
                  <a:pt x="1436526" y="2194359"/>
                  <a:pt x="1426610" y="2184444"/>
                  <a:pt x="1426610" y="2172231"/>
                </a:cubicBezTo>
                <a:lnTo>
                  <a:pt x="1426610" y="2153791"/>
                </a:lnTo>
                <a:cubicBezTo>
                  <a:pt x="1426610" y="2141578"/>
                  <a:pt x="1436526" y="2131662"/>
                  <a:pt x="1448738" y="2131662"/>
                </a:cubicBezTo>
                <a:cubicBezTo>
                  <a:pt x="1460951" y="2131662"/>
                  <a:pt x="1470867" y="2141578"/>
                  <a:pt x="1470867" y="2153791"/>
                </a:cubicBezTo>
                <a:lnTo>
                  <a:pt x="1470867" y="2172231"/>
                </a:lnTo>
                <a:cubicBezTo>
                  <a:pt x="1470867" y="2184444"/>
                  <a:pt x="1460951" y="2194359"/>
                  <a:pt x="1448738" y="2194359"/>
                </a:cubicBezTo>
                <a:close/>
                <a:moveTo>
                  <a:pt x="1448738" y="1991517"/>
                </a:moveTo>
                <a:cubicBezTo>
                  <a:pt x="1436526" y="1991517"/>
                  <a:pt x="1426610" y="1981601"/>
                  <a:pt x="1426610" y="1969388"/>
                </a:cubicBezTo>
                <a:lnTo>
                  <a:pt x="1426610" y="1950948"/>
                </a:lnTo>
                <a:cubicBezTo>
                  <a:pt x="1426610" y="1938735"/>
                  <a:pt x="1436526" y="1928819"/>
                  <a:pt x="1448738" y="1928819"/>
                </a:cubicBezTo>
                <a:cubicBezTo>
                  <a:pt x="1460951" y="1928819"/>
                  <a:pt x="1470867" y="1938735"/>
                  <a:pt x="1470867" y="1950948"/>
                </a:cubicBezTo>
                <a:lnTo>
                  <a:pt x="1470867" y="1969388"/>
                </a:lnTo>
                <a:cubicBezTo>
                  <a:pt x="1470867" y="1981631"/>
                  <a:pt x="1460951" y="1991517"/>
                  <a:pt x="1448738" y="1991517"/>
                </a:cubicBezTo>
                <a:close/>
                <a:moveTo>
                  <a:pt x="1448738" y="1788704"/>
                </a:moveTo>
                <a:cubicBezTo>
                  <a:pt x="1436526" y="1788704"/>
                  <a:pt x="1426610" y="1778788"/>
                  <a:pt x="1426610" y="1766576"/>
                </a:cubicBezTo>
                <a:lnTo>
                  <a:pt x="1426610" y="1748135"/>
                </a:lnTo>
                <a:cubicBezTo>
                  <a:pt x="1426610" y="1735922"/>
                  <a:pt x="1436526" y="1726007"/>
                  <a:pt x="1448738" y="1726007"/>
                </a:cubicBezTo>
                <a:cubicBezTo>
                  <a:pt x="1460951" y="1726007"/>
                  <a:pt x="1470867" y="1735922"/>
                  <a:pt x="1470867" y="1748135"/>
                </a:cubicBezTo>
                <a:lnTo>
                  <a:pt x="1470867" y="1766576"/>
                </a:lnTo>
                <a:cubicBezTo>
                  <a:pt x="1470867" y="1778788"/>
                  <a:pt x="1460951" y="1788704"/>
                  <a:pt x="1448738" y="1788704"/>
                </a:cubicBezTo>
                <a:close/>
                <a:moveTo>
                  <a:pt x="1448738" y="1585891"/>
                </a:moveTo>
                <a:cubicBezTo>
                  <a:pt x="1436526" y="1585891"/>
                  <a:pt x="1426610" y="1575976"/>
                  <a:pt x="1426610" y="1563763"/>
                </a:cubicBezTo>
                <a:lnTo>
                  <a:pt x="1426610" y="1545323"/>
                </a:lnTo>
                <a:cubicBezTo>
                  <a:pt x="1426610" y="1533110"/>
                  <a:pt x="1436526" y="1523195"/>
                  <a:pt x="1448738" y="1523195"/>
                </a:cubicBezTo>
                <a:cubicBezTo>
                  <a:pt x="1460951" y="1523195"/>
                  <a:pt x="1470867" y="1533110"/>
                  <a:pt x="1470867" y="1545323"/>
                </a:cubicBezTo>
                <a:lnTo>
                  <a:pt x="1470867" y="1563763"/>
                </a:lnTo>
                <a:cubicBezTo>
                  <a:pt x="1470867" y="1575976"/>
                  <a:pt x="1460951" y="1585891"/>
                  <a:pt x="1448738" y="1585891"/>
                </a:cubicBezTo>
                <a:close/>
                <a:moveTo>
                  <a:pt x="1448738" y="1383079"/>
                </a:moveTo>
                <a:cubicBezTo>
                  <a:pt x="1436526" y="1383079"/>
                  <a:pt x="1426610" y="1373164"/>
                  <a:pt x="1426610" y="1360951"/>
                </a:cubicBezTo>
                <a:lnTo>
                  <a:pt x="1426610" y="1342510"/>
                </a:lnTo>
                <a:cubicBezTo>
                  <a:pt x="1426610" y="1330298"/>
                  <a:pt x="1436526" y="1320382"/>
                  <a:pt x="1448738" y="1320382"/>
                </a:cubicBezTo>
                <a:cubicBezTo>
                  <a:pt x="1460951" y="1320382"/>
                  <a:pt x="1470867" y="1330298"/>
                  <a:pt x="1470867" y="1342510"/>
                </a:cubicBezTo>
                <a:lnTo>
                  <a:pt x="1470867" y="1360951"/>
                </a:lnTo>
                <a:cubicBezTo>
                  <a:pt x="1470867" y="1373164"/>
                  <a:pt x="1460951" y="1383079"/>
                  <a:pt x="1448738" y="1383079"/>
                </a:cubicBezTo>
                <a:close/>
                <a:moveTo>
                  <a:pt x="1448738" y="1180267"/>
                </a:moveTo>
                <a:cubicBezTo>
                  <a:pt x="1436526" y="1180267"/>
                  <a:pt x="1426610" y="1170351"/>
                  <a:pt x="1426610" y="1158138"/>
                </a:cubicBezTo>
                <a:lnTo>
                  <a:pt x="1426610" y="1139698"/>
                </a:lnTo>
                <a:cubicBezTo>
                  <a:pt x="1426610" y="1127485"/>
                  <a:pt x="1436526" y="1117570"/>
                  <a:pt x="1448738" y="1117570"/>
                </a:cubicBezTo>
                <a:cubicBezTo>
                  <a:pt x="1460951" y="1117570"/>
                  <a:pt x="1470867" y="1127485"/>
                  <a:pt x="1470867" y="1139698"/>
                </a:cubicBezTo>
                <a:lnTo>
                  <a:pt x="1470867" y="1158138"/>
                </a:lnTo>
                <a:cubicBezTo>
                  <a:pt x="1470867" y="1170351"/>
                  <a:pt x="1460951" y="1180267"/>
                  <a:pt x="1448738" y="1180267"/>
                </a:cubicBezTo>
                <a:close/>
                <a:moveTo>
                  <a:pt x="1448738" y="977424"/>
                </a:moveTo>
                <a:cubicBezTo>
                  <a:pt x="1436526" y="977424"/>
                  <a:pt x="1426610" y="967508"/>
                  <a:pt x="1426610" y="955296"/>
                </a:cubicBezTo>
                <a:lnTo>
                  <a:pt x="1426610" y="936855"/>
                </a:lnTo>
                <a:cubicBezTo>
                  <a:pt x="1426610" y="924642"/>
                  <a:pt x="1436526" y="914727"/>
                  <a:pt x="1448738" y="914727"/>
                </a:cubicBezTo>
                <a:cubicBezTo>
                  <a:pt x="1460951" y="914727"/>
                  <a:pt x="1470867" y="924642"/>
                  <a:pt x="1470867" y="936855"/>
                </a:cubicBezTo>
                <a:lnTo>
                  <a:pt x="1470867" y="955296"/>
                </a:lnTo>
                <a:cubicBezTo>
                  <a:pt x="1470867" y="967539"/>
                  <a:pt x="1460951" y="977424"/>
                  <a:pt x="1448738" y="977424"/>
                </a:cubicBezTo>
                <a:close/>
                <a:moveTo>
                  <a:pt x="1448738" y="774611"/>
                </a:moveTo>
                <a:cubicBezTo>
                  <a:pt x="1436526" y="774611"/>
                  <a:pt x="1426610" y="764696"/>
                  <a:pt x="1426610" y="752483"/>
                </a:cubicBezTo>
                <a:lnTo>
                  <a:pt x="1426610" y="734043"/>
                </a:lnTo>
                <a:cubicBezTo>
                  <a:pt x="1426610" y="721830"/>
                  <a:pt x="1436526" y="711915"/>
                  <a:pt x="1448738" y="711915"/>
                </a:cubicBezTo>
                <a:cubicBezTo>
                  <a:pt x="1460951" y="711915"/>
                  <a:pt x="1470867" y="721830"/>
                  <a:pt x="1470867" y="734043"/>
                </a:cubicBezTo>
                <a:lnTo>
                  <a:pt x="1470867" y="752483"/>
                </a:lnTo>
                <a:cubicBezTo>
                  <a:pt x="1470867" y="764696"/>
                  <a:pt x="1460951" y="774611"/>
                  <a:pt x="1448738" y="774611"/>
                </a:cubicBezTo>
                <a:close/>
                <a:moveTo>
                  <a:pt x="1448738" y="571799"/>
                </a:moveTo>
                <a:cubicBezTo>
                  <a:pt x="1436526" y="571799"/>
                  <a:pt x="1426610" y="561883"/>
                  <a:pt x="1426610" y="549670"/>
                </a:cubicBezTo>
                <a:lnTo>
                  <a:pt x="1426610" y="531230"/>
                </a:lnTo>
                <a:cubicBezTo>
                  <a:pt x="1426610" y="519017"/>
                  <a:pt x="1436526" y="509102"/>
                  <a:pt x="1448738" y="509102"/>
                </a:cubicBezTo>
                <a:cubicBezTo>
                  <a:pt x="1460951" y="509102"/>
                  <a:pt x="1470867" y="519017"/>
                  <a:pt x="1470867" y="531230"/>
                </a:cubicBezTo>
                <a:lnTo>
                  <a:pt x="1470867" y="549670"/>
                </a:lnTo>
                <a:cubicBezTo>
                  <a:pt x="1470867" y="561883"/>
                  <a:pt x="1460951" y="571799"/>
                  <a:pt x="1448738" y="571799"/>
                </a:cubicBezTo>
                <a:close/>
                <a:moveTo>
                  <a:pt x="1448738" y="368986"/>
                </a:moveTo>
                <a:cubicBezTo>
                  <a:pt x="1436526" y="368986"/>
                  <a:pt x="1426610" y="359071"/>
                  <a:pt x="1426610" y="346858"/>
                </a:cubicBezTo>
                <a:lnTo>
                  <a:pt x="1426610" y="328418"/>
                </a:lnTo>
                <a:cubicBezTo>
                  <a:pt x="1426610" y="316205"/>
                  <a:pt x="1436526" y="306289"/>
                  <a:pt x="1448738" y="306289"/>
                </a:cubicBezTo>
                <a:cubicBezTo>
                  <a:pt x="1460951" y="306289"/>
                  <a:pt x="1470867" y="316205"/>
                  <a:pt x="1470867" y="328418"/>
                </a:cubicBezTo>
                <a:lnTo>
                  <a:pt x="1470867" y="346858"/>
                </a:lnTo>
                <a:cubicBezTo>
                  <a:pt x="1470867" y="359071"/>
                  <a:pt x="1460951" y="368986"/>
                  <a:pt x="1448738" y="368986"/>
                </a:cubicBezTo>
                <a:close/>
                <a:moveTo>
                  <a:pt x="1396411" y="176785"/>
                </a:moveTo>
                <a:cubicBezTo>
                  <a:pt x="1389337" y="176785"/>
                  <a:pt x="1382384" y="173399"/>
                  <a:pt x="1378091" y="167111"/>
                </a:cubicBezTo>
                <a:cubicBezTo>
                  <a:pt x="1374887" y="162425"/>
                  <a:pt x="1371532" y="157770"/>
                  <a:pt x="1368055" y="153296"/>
                </a:cubicBezTo>
                <a:cubicBezTo>
                  <a:pt x="1360588" y="143622"/>
                  <a:pt x="1362342" y="129747"/>
                  <a:pt x="1372015" y="122250"/>
                </a:cubicBezTo>
                <a:cubicBezTo>
                  <a:pt x="1381658" y="114783"/>
                  <a:pt x="1395564" y="116536"/>
                  <a:pt x="1403061" y="126210"/>
                </a:cubicBezTo>
                <a:cubicBezTo>
                  <a:pt x="1407081" y="131409"/>
                  <a:pt x="1411011" y="136790"/>
                  <a:pt x="1414699" y="142232"/>
                </a:cubicBezTo>
                <a:cubicBezTo>
                  <a:pt x="1421592" y="152329"/>
                  <a:pt x="1418962" y="166083"/>
                  <a:pt x="1408865" y="172976"/>
                </a:cubicBezTo>
                <a:cubicBezTo>
                  <a:pt x="1405026" y="175545"/>
                  <a:pt x="1400703" y="176785"/>
                  <a:pt x="1396411" y="176785"/>
                </a:cubicBezTo>
                <a:close/>
                <a:moveTo>
                  <a:pt x="1236645" y="58072"/>
                </a:moveTo>
                <a:cubicBezTo>
                  <a:pt x="1234439" y="58072"/>
                  <a:pt x="1232232" y="57739"/>
                  <a:pt x="1230025" y="57044"/>
                </a:cubicBezTo>
                <a:cubicBezTo>
                  <a:pt x="1224614" y="55351"/>
                  <a:pt x="1219082" y="53809"/>
                  <a:pt x="1213580" y="52449"/>
                </a:cubicBezTo>
                <a:cubicBezTo>
                  <a:pt x="1201730" y="49517"/>
                  <a:pt x="1194475" y="37515"/>
                  <a:pt x="1197407" y="25665"/>
                </a:cubicBezTo>
                <a:cubicBezTo>
                  <a:pt x="1200339" y="13815"/>
                  <a:pt x="1212340" y="6560"/>
                  <a:pt x="1224190" y="9492"/>
                </a:cubicBezTo>
                <a:cubicBezTo>
                  <a:pt x="1230569" y="11064"/>
                  <a:pt x="1236978" y="12848"/>
                  <a:pt x="1243235" y="14813"/>
                </a:cubicBezTo>
                <a:cubicBezTo>
                  <a:pt x="1254904" y="18471"/>
                  <a:pt x="1261403" y="30865"/>
                  <a:pt x="1257746" y="42534"/>
                </a:cubicBezTo>
                <a:cubicBezTo>
                  <a:pt x="1254783" y="51995"/>
                  <a:pt x="1246047" y="58072"/>
                  <a:pt x="1236645" y="58072"/>
                </a:cubicBezTo>
                <a:close/>
                <a:moveTo>
                  <a:pt x="1035253" y="44257"/>
                </a:moveTo>
                <a:lnTo>
                  <a:pt x="1016813" y="44257"/>
                </a:lnTo>
                <a:cubicBezTo>
                  <a:pt x="1004600" y="44257"/>
                  <a:pt x="994685" y="34341"/>
                  <a:pt x="994685" y="22128"/>
                </a:cubicBezTo>
                <a:cubicBezTo>
                  <a:pt x="994685" y="9915"/>
                  <a:pt x="1004600" y="0"/>
                  <a:pt x="1016813" y="0"/>
                </a:cubicBezTo>
                <a:lnTo>
                  <a:pt x="1035253" y="0"/>
                </a:lnTo>
                <a:cubicBezTo>
                  <a:pt x="1047466" y="0"/>
                  <a:pt x="1057382" y="9915"/>
                  <a:pt x="1057382" y="22128"/>
                </a:cubicBezTo>
                <a:cubicBezTo>
                  <a:pt x="1057382" y="34371"/>
                  <a:pt x="1047466" y="44257"/>
                  <a:pt x="1035253" y="44257"/>
                </a:cubicBezTo>
                <a:close/>
                <a:moveTo>
                  <a:pt x="832411" y="44257"/>
                </a:moveTo>
                <a:lnTo>
                  <a:pt x="813971" y="44257"/>
                </a:lnTo>
                <a:cubicBezTo>
                  <a:pt x="801758" y="44257"/>
                  <a:pt x="791843" y="34341"/>
                  <a:pt x="791843" y="22128"/>
                </a:cubicBezTo>
                <a:cubicBezTo>
                  <a:pt x="791843" y="9915"/>
                  <a:pt x="801758" y="0"/>
                  <a:pt x="813971" y="0"/>
                </a:cubicBezTo>
                <a:lnTo>
                  <a:pt x="832411" y="0"/>
                </a:lnTo>
                <a:cubicBezTo>
                  <a:pt x="844624" y="0"/>
                  <a:pt x="854540" y="9915"/>
                  <a:pt x="854540" y="22128"/>
                </a:cubicBezTo>
                <a:cubicBezTo>
                  <a:pt x="854540" y="34371"/>
                  <a:pt x="844654" y="44257"/>
                  <a:pt x="832411" y="44257"/>
                </a:cubicBezTo>
                <a:close/>
                <a:moveTo>
                  <a:pt x="629598" y="44257"/>
                </a:moveTo>
                <a:lnTo>
                  <a:pt x="611159" y="44257"/>
                </a:lnTo>
                <a:cubicBezTo>
                  <a:pt x="598946" y="44257"/>
                  <a:pt x="589030" y="34341"/>
                  <a:pt x="589030" y="22128"/>
                </a:cubicBezTo>
                <a:cubicBezTo>
                  <a:pt x="589030" y="9915"/>
                  <a:pt x="598946" y="0"/>
                  <a:pt x="611159" y="0"/>
                </a:cubicBezTo>
                <a:lnTo>
                  <a:pt x="629598" y="0"/>
                </a:lnTo>
                <a:cubicBezTo>
                  <a:pt x="641811" y="0"/>
                  <a:pt x="651727" y="9915"/>
                  <a:pt x="651727" y="22128"/>
                </a:cubicBezTo>
                <a:cubicBezTo>
                  <a:pt x="651727" y="34371"/>
                  <a:pt x="641811" y="44257"/>
                  <a:pt x="629598" y="44257"/>
                </a:cubicBezTo>
                <a:close/>
                <a:moveTo>
                  <a:pt x="426786" y="44257"/>
                </a:moveTo>
                <a:lnTo>
                  <a:pt x="408346" y="44257"/>
                </a:lnTo>
                <a:cubicBezTo>
                  <a:pt x="396133" y="44257"/>
                  <a:pt x="386217" y="34341"/>
                  <a:pt x="386217" y="22128"/>
                </a:cubicBezTo>
                <a:cubicBezTo>
                  <a:pt x="386217" y="9915"/>
                  <a:pt x="396133" y="0"/>
                  <a:pt x="408346" y="0"/>
                </a:cubicBezTo>
                <a:lnTo>
                  <a:pt x="426786" y="0"/>
                </a:lnTo>
                <a:cubicBezTo>
                  <a:pt x="438999" y="0"/>
                  <a:pt x="448914" y="9915"/>
                  <a:pt x="448914" y="22128"/>
                </a:cubicBezTo>
                <a:cubicBezTo>
                  <a:pt x="448914" y="34371"/>
                  <a:pt x="438999" y="44257"/>
                  <a:pt x="426786" y="44257"/>
                </a:cubicBezTo>
                <a:close/>
                <a:moveTo>
                  <a:pt x="223974" y="44257"/>
                </a:moveTo>
                <a:lnTo>
                  <a:pt x="205533" y="44257"/>
                </a:lnTo>
                <a:cubicBezTo>
                  <a:pt x="193321" y="44257"/>
                  <a:pt x="183405" y="34341"/>
                  <a:pt x="183405" y="22128"/>
                </a:cubicBezTo>
                <a:cubicBezTo>
                  <a:pt x="183405" y="9915"/>
                  <a:pt x="193321" y="0"/>
                  <a:pt x="205533" y="0"/>
                </a:cubicBezTo>
                <a:lnTo>
                  <a:pt x="223974" y="0"/>
                </a:lnTo>
                <a:cubicBezTo>
                  <a:pt x="236187" y="0"/>
                  <a:pt x="246102" y="9915"/>
                  <a:pt x="246102" y="22128"/>
                </a:cubicBezTo>
                <a:cubicBezTo>
                  <a:pt x="246102" y="34371"/>
                  <a:pt x="236187" y="44257"/>
                  <a:pt x="223974" y="44257"/>
                </a:cubicBez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59" name="Google Shape;559;p21"/>
          <p:cNvSpPr/>
          <p:nvPr/>
        </p:nvSpPr>
        <p:spPr>
          <a:xfrm>
            <a:off x="8865357" y="1284200"/>
            <a:ext cx="2387244" cy="2409898"/>
          </a:xfrm>
          <a:custGeom>
            <a:rect b="b" l="l" r="r" t="t"/>
            <a:pathLst>
              <a:path extrusionOk="0" h="1498587" w="1484500">
                <a:moveTo>
                  <a:pt x="1484500" y="1498587"/>
                </a:moveTo>
                <a:lnTo>
                  <a:pt x="1363581" y="1498587"/>
                </a:lnTo>
                <a:lnTo>
                  <a:pt x="1363581" y="362638"/>
                </a:lnTo>
                <a:cubicBezTo>
                  <a:pt x="1363581" y="229354"/>
                  <a:pt x="1255146" y="120920"/>
                  <a:pt x="1121862" y="120920"/>
                </a:cubicBezTo>
                <a:lnTo>
                  <a:pt x="0" y="120920"/>
                </a:lnTo>
                <a:lnTo>
                  <a:pt x="0" y="0"/>
                </a:lnTo>
                <a:lnTo>
                  <a:pt x="1121862" y="0"/>
                </a:lnTo>
                <a:cubicBezTo>
                  <a:pt x="1321833" y="0"/>
                  <a:pt x="1484500" y="162697"/>
                  <a:pt x="1484500" y="362638"/>
                </a:cubicBezTo>
                <a:lnTo>
                  <a:pt x="1484500" y="1498587"/>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60" name="Google Shape;560;p21"/>
          <p:cNvSpPr/>
          <p:nvPr/>
        </p:nvSpPr>
        <p:spPr>
          <a:xfrm>
            <a:off x="3112105" y="1087527"/>
            <a:ext cx="1645920" cy="548640"/>
          </a:xfrm>
          <a:prstGeom prst="roundRect">
            <a:avLst>
              <a:gd fmla="val 31471" name="adj"/>
            </a:avLst>
          </a:prstGeom>
          <a:solidFill>
            <a:schemeClr val="lt1"/>
          </a:solidFill>
          <a:ln>
            <a:noFill/>
          </a:ln>
          <a:effectLst>
            <a:outerShdw blurRad="127000" rotWithShape="0" algn="ctr">
              <a:srgbClr val="000000">
                <a:alpha val="2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561" name="Google Shape;561;p21"/>
          <p:cNvSpPr txBox="1"/>
          <p:nvPr/>
        </p:nvSpPr>
        <p:spPr>
          <a:xfrm>
            <a:off x="3157825" y="1133247"/>
            <a:ext cx="1554480" cy="457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3BA28"/>
                </a:solidFill>
                <a:latin typeface="Montserrat"/>
                <a:ea typeface="Montserrat"/>
                <a:cs typeface="Montserrat"/>
                <a:sym typeface="Montserrat"/>
              </a:rPr>
              <a:t>BEFORE</a:t>
            </a:r>
            <a:endParaRPr b="1" sz="2400">
              <a:solidFill>
                <a:srgbClr val="F3BA28"/>
              </a:solidFill>
              <a:latin typeface="Montserrat"/>
              <a:ea typeface="Montserrat"/>
              <a:cs typeface="Montserrat"/>
              <a:sym typeface="Montserrat"/>
            </a:endParaRPr>
          </a:p>
        </p:txBody>
      </p:sp>
      <p:sp>
        <p:nvSpPr>
          <p:cNvPr id="562" name="Google Shape;562;p21"/>
          <p:cNvSpPr/>
          <p:nvPr/>
        </p:nvSpPr>
        <p:spPr>
          <a:xfrm>
            <a:off x="7343885" y="1070266"/>
            <a:ext cx="1554480" cy="548640"/>
          </a:xfrm>
          <a:prstGeom prst="roundRect">
            <a:avLst>
              <a:gd fmla="val 31471" name="adj"/>
            </a:avLst>
          </a:prstGeom>
          <a:solidFill>
            <a:schemeClr val="lt1"/>
          </a:solidFill>
          <a:ln>
            <a:noFill/>
          </a:ln>
          <a:effectLst>
            <a:outerShdw blurRad="127000" rotWithShape="0" algn="ctr">
              <a:srgbClr val="000000">
                <a:alpha val="2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563" name="Google Shape;563;p21"/>
          <p:cNvSpPr txBox="1"/>
          <p:nvPr/>
        </p:nvSpPr>
        <p:spPr>
          <a:xfrm>
            <a:off x="7481045" y="1115986"/>
            <a:ext cx="1280160" cy="457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3BA28"/>
                </a:solidFill>
                <a:latin typeface="Montserrat"/>
                <a:ea typeface="Montserrat"/>
                <a:cs typeface="Montserrat"/>
                <a:sym typeface="Montserrat"/>
              </a:rPr>
              <a:t>AFTER</a:t>
            </a:r>
            <a:endParaRPr b="1" sz="2400">
              <a:solidFill>
                <a:srgbClr val="F3BA28"/>
              </a:solidFill>
              <a:latin typeface="Montserrat"/>
              <a:ea typeface="Montserrat"/>
              <a:cs typeface="Montserrat"/>
              <a:sym typeface="Montserrat"/>
            </a:endParaRPr>
          </a:p>
        </p:txBody>
      </p:sp>
      <p:sp>
        <p:nvSpPr>
          <p:cNvPr id="564" name="Google Shape;564;p21"/>
          <p:cNvSpPr/>
          <p:nvPr/>
        </p:nvSpPr>
        <p:spPr>
          <a:xfrm flipH="1">
            <a:off x="893135" y="1345150"/>
            <a:ext cx="2365319" cy="4704826"/>
          </a:xfrm>
          <a:custGeom>
            <a:rect b="b" l="l" r="r" t="t"/>
            <a:pathLst>
              <a:path extrusionOk="0" h="2925680" w="1470866">
                <a:moveTo>
                  <a:pt x="1054661" y="2925681"/>
                </a:moveTo>
                <a:lnTo>
                  <a:pt x="1036221" y="2925681"/>
                </a:lnTo>
                <a:cubicBezTo>
                  <a:pt x="1024008" y="2925681"/>
                  <a:pt x="1014092" y="2915766"/>
                  <a:pt x="1014092" y="2903553"/>
                </a:cubicBezTo>
                <a:cubicBezTo>
                  <a:pt x="1014092" y="2891340"/>
                  <a:pt x="1024008" y="2881424"/>
                  <a:pt x="1036221" y="2881424"/>
                </a:cubicBezTo>
                <a:lnTo>
                  <a:pt x="1054661" y="2881424"/>
                </a:lnTo>
                <a:cubicBezTo>
                  <a:pt x="1066874" y="2881424"/>
                  <a:pt x="1076790" y="2891340"/>
                  <a:pt x="1076790" y="2903553"/>
                </a:cubicBezTo>
                <a:cubicBezTo>
                  <a:pt x="1076790" y="2915766"/>
                  <a:pt x="1066874" y="2925681"/>
                  <a:pt x="1054661" y="2925681"/>
                </a:cubicBezTo>
                <a:close/>
                <a:moveTo>
                  <a:pt x="851849" y="2925681"/>
                </a:moveTo>
                <a:lnTo>
                  <a:pt x="833409" y="2925681"/>
                </a:lnTo>
                <a:cubicBezTo>
                  <a:pt x="821196" y="2925681"/>
                  <a:pt x="811280" y="2915766"/>
                  <a:pt x="811280" y="2903553"/>
                </a:cubicBezTo>
                <a:cubicBezTo>
                  <a:pt x="811280" y="2891340"/>
                  <a:pt x="821196" y="2881424"/>
                  <a:pt x="833409" y="2881424"/>
                </a:cubicBezTo>
                <a:lnTo>
                  <a:pt x="851849" y="2881424"/>
                </a:lnTo>
                <a:cubicBezTo>
                  <a:pt x="864062" y="2881424"/>
                  <a:pt x="873977" y="2891340"/>
                  <a:pt x="873977" y="2903553"/>
                </a:cubicBezTo>
                <a:cubicBezTo>
                  <a:pt x="873977" y="2915766"/>
                  <a:pt x="864062" y="2925681"/>
                  <a:pt x="851849" y="2925681"/>
                </a:cubicBezTo>
                <a:close/>
                <a:moveTo>
                  <a:pt x="649037" y="2925681"/>
                </a:moveTo>
                <a:lnTo>
                  <a:pt x="630596" y="2925681"/>
                </a:lnTo>
                <a:cubicBezTo>
                  <a:pt x="618383" y="2925681"/>
                  <a:pt x="608468" y="2915766"/>
                  <a:pt x="608468" y="2903553"/>
                </a:cubicBezTo>
                <a:cubicBezTo>
                  <a:pt x="608468" y="2891340"/>
                  <a:pt x="618383" y="2881424"/>
                  <a:pt x="630596" y="2881424"/>
                </a:cubicBezTo>
                <a:lnTo>
                  <a:pt x="649037" y="2881424"/>
                </a:lnTo>
                <a:cubicBezTo>
                  <a:pt x="661249" y="2881424"/>
                  <a:pt x="671164" y="2891340"/>
                  <a:pt x="671164" y="2903553"/>
                </a:cubicBezTo>
                <a:cubicBezTo>
                  <a:pt x="671164" y="2915766"/>
                  <a:pt x="661249" y="2925681"/>
                  <a:pt x="649037" y="2925681"/>
                </a:cubicBezTo>
                <a:close/>
                <a:moveTo>
                  <a:pt x="446194" y="2925681"/>
                </a:moveTo>
                <a:lnTo>
                  <a:pt x="427753" y="2925681"/>
                </a:lnTo>
                <a:cubicBezTo>
                  <a:pt x="415540" y="2925681"/>
                  <a:pt x="405625" y="2915766"/>
                  <a:pt x="405625" y="2903553"/>
                </a:cubicBezTo>
                <a:cubicBezTo>
                  <a:pt x="405625" y="2891340"/>
                  <a:pt x="415540" y="2881424"/>
                  <a:pt x="427753" y="2881424"/>
                </a:cubicBezTo>
                <a:lnTo>
                  <a:pt x="446194" y="2881424"/>
                </a:lnTo>
                <a:cubicBezTo>
                  <a:pt x="458407" y="2881424"/>
                  <a:pt x="468322" y="2891340"/>
                  <a:pt x="468322" y="2903553"/>
                </a:cubicBezTo>
                <a:cubicBezTo>
                  <a:pt x="468322" y="2915766"/>
                  <a:pt x="458437" y="2925681"/>
                  <a:pt x="446194" y="2925681"/>
                </a:cubicBezTo>
                <a:close/>
                <a:moveTo>
                  <a:pt x="243381" y="2925681"/>
                </a:moveTo>
                <a:lnTo>
                  <a:pt x="224941" y="2925681"/>
                </a:lnTo>
                <a:cubicBezTo>
                  <a:pt x="212728" y="2925681"/>
                  <a:pt x="202813" y="2915766"/>
                  <a:pt x="202813" y="2903553"/>
                </a:cubicBezTo>
                <a:cubicBezTo>
                  <a:pt x="202813" y="2891340"/>
                  <a:pt x="212728" y="2881424"/>
                  <a:pt x="224941" y="2881424"/>
                </a:cubicBezTo>
                <a:lnTo>
                  <a:pt x="243381" y="2881424"/>
                </a:lnTo>
                <a:cubicBezTo>
                  <a:pt x="255594" y="2881424"/>
                  <a:pt x="265510" y="2891340"/>
                  <a:pt x="265510" y="2903553"/>
                </a:cubicBezTo>
                <a:cubicBezTo>
                  <a:pt x="265510" y="2915766"/>
                  <a:pt x="255594" y="2925681"/>
                  <a:pt x="243381" y="2925681"/>
                </a:cubicBezTo>
                <a:close/>
                <a:moveTo>
                  <a:pt x="40569" y="2925681"/>
                </a:moveTo>
                <a:lnTo>
                  <a:pt x="22128" y="2925681"/>
                </a:lnTo>
                <a:cubicBezTo>
                  <a:pt x="9915" y="2925681"/>
                  <a:pt x="0" y="2915766"/>
                  <a:pt x="0" y="2903553"/>
                </a:cubicBezTo>
                <a:cubicBezTo>
                  <a:pt x="0" y="2891340"/>
                  <a:pt x="9915" y="2881424"/>
                  <a:pt x="22128" y="2881424"/>
                </a:cubicBezTo>
                <a:lnTo>
                  <a:pt x="40569" y="2881424"/>
                </a:lnTo>
                <a:cubicBezTo>
                  <a:pt x="52781" y="2881424"/>
                  <a:pt x="62697" y="2891340"/>
                  <a:pt x="62697" y="2903553"/>
                </a:cubicBezTo>
                <a:cubicBezTo>
                  <a:pt x="62697" y="2915766"/>
                  <a:pt x="52781" y="2925681"/>
                  <a:pt x="40569" y="2925681"/>
                </a:cubicBezTo>
                <a:close/>
                <a:moveTo>
                  <a:pt x="1237552" y="2911594"/>
                </a:moveTo>
                <a:cubicBezTo>
                  <a:pt x="1228151" y="2911594"/>
                  <a:pt x="1219445" y="2905578"/>
                  <a:pt x="1216482" y="2896147"/>
                </a:cubicBezTo>
                <a:cubicBezTo>
                  <a:pt x="1212794" y="2884508"/>
                  <a:pt x="1219233" y="2872053"/>
                  <a:pt x="1230902" y="2868365"/>
                </a:cubicBezTo>
                <a:cubicBezTo>
                  <a:pt x="1236282" y="2866672"/>
                  <a:pt x="1241724" y="2864738"/>
                  <a:pt x="1247044" y="2862712"/>
                </a:cubicBezTo>
                <a:cubicBezTo>
                  <a:pt x="1258441" y="2858299"/>
                  <a:pt x="1271258" y="2863982"/>
                  <a:pt x="1275642" y="2875378"/>
                </a:cubicBezTo>
                <a:cubicBezTo>
                  <a:pt x="1280056" y="2886775"/>
                  <a:pt x="1274372" y="2899593"/>
                  <a:pt x="1262975" y="2903976"/>
                </a:cubicBezTo>
                <a:cubicBezTo>
                  <a:pt x="1256808" y="2906364"/>
                  <a:pt x="1250521" y="2908571"/>
                  <a:pt x="1244263" y="2910536"/>
                </a:cubicBezTo>
                <a:cubicBezTo>
                  <a:pt x="1242026" y="2911262"/>
                  <a:pt x="1239789" y="2911594"/>
                  <a:pt x="1237552" y="2911594"/>
                </a:cubicBezTo>
                <a:close/>
                <a:moveTo>
                  <a:pt x="1396924" y="2792337"/>
                </a:moveTo>
                <a:cubicBezTo>
                  <a:pt x="1392662" y="2792337"/>
                  <a:pt x="1388339" y="2791098"/>
                  <a:pt x="1384560" y="2788528"/>
                </a:cubicBezTo>
                <a:cubicBezTo>
                  <a:pt x="1374433" y="2781666"/>
                  <a:pt x="1371773" y="2767911"/>
                  <a:pt x="1378635" y="2757815"/>
                </a:cubicBezTo>
                <a:cubicBezTo>
                  <a:pt x="1381809" y="2753129"/>
                  <a:pt x="1384863" y="2748292"/>
                  <a:pt x="1387765" y="2743395"/>
                </a:cubicBezTo>
                <a:cubicBezTo>
                  <a:pt x="1393992" y="2732875"/>
                  <a:pt x="1407535" y="2729398"/>
                  <a:pt x="1418085" y="2735595"/>
                </a:cubicBezTo>
                <a:cubicBezTo>
                  <a:pt x="1428605" y="2741823"/>
                  <a:pt x="1432081" y="2755396"/>
                  <a:pt x="1425885" y="2765916"/>
                </a:cubicBezTo>
                <a:cubicBezTo>
                  <a:pt x="1422529" y="2771569"/>
                  <a:pt x="1418992" y="2777192"/>
                  <a:pt x="1415304" y="2782603"/>
                </a:cubicBezTo>
                <a:cubicBezTo>
                  <a:pt x="1411011" y="2788951"/>
                  <a:pt x="1404029" y="2792337"/>
                  <a:pt x="1396924" y="2792337"/>
                </a:cubicBezTo>
                <a:close/>
                <a:moveTo>
                  <a:pt x="1448738" y="2599984"/>
                </a:moveTo>
                <a:cubicBezTo>
                  <a:pt x="1436526" y="2599984"/>
                  <a:pt x="1426610" y="2590069"/>
                  <a:pt x="1426610" y="2577856"/>
                </a:cubicBezTo>
                <a:lnTo>
                  <a:pt x="1426610" y="2559416"/>
                </a:lnTo>
                <a:cubicBezTo>
                  <a:pt x="1426610" y="2547203"/>
                  <a:pt x="1436526" y="2537287"/>
                  <a:pt x="1448738" y="2537287"/>
                </a:cubicBezTo>
                <a:cubicBezTo>
                  <a:pt x="1460951" y="2537287"/>
                  <a:pt x="1470867" y="2547203"/>
                  <a:pt x="1470867" y="2559416"/>
                </a:cubicBezTo>
                <a:lnTo>
                  <a:pt x="1470867" y="2577856"/>
                </a:lnTo>
                <a:cubicBezTo>
                  <a:pt x="1470867" y="2590069"/>
                  <a:pt x="1460951" y="2599984"/>
                  <a:pt x="1448738" y="2599984"/>
                </a:cubicBezTo>
                <a:close/>
                <a:moveTo>
                  <a:pt x="1448738" y="2397172"/>
                </a:moveTo>
                <a:cubicBezTo>
                  <a:pt x="1436526" y="2397172"/>
                  <a:pt x="1426610" y="2387256"/>
                  <a:pt x="1426610" y="2375043"/>
                </a:cubicBezTo>
                <a:lnTo>
                  <a:pt x="1426610" y="2356603"/>
                </a:lnTo>
                <a:cubicBezTo>
                  <a:pt x="1426610" y="2344390"/>
                  <a:pt x="1436526" y="2334475"/>
                  <a:pt x="1448738" y="2334475"/>
                </a:cubicBezTo>
                <a:cubicBezTo>
                  <a:pt x="1460951" y="2334475"/>
                  <a:pt x="1470867" y="2344390"/>
                  <a:pt x="1470867" y="2356603"/>
                </a:cubicBezTo>
                <a:lnTo>
                  <a:pt x="1470867" y="2375043"/>
                </a:lnTo>
                <a:cubicBezTo>
                  <a:pt x="1470867" y="2387256"/>
                  <a:pt x="1460951" y="2397172"/>
                  <a:pt x="1448738" y="2397172"/>
                </a:cubicBezTo>
                <a:close/>
                <a:moveTo>
                  <a:pt x="1448738" y="2194359"/>
                </a:moveTo>
                <a:cubicBezTo>
                  <a:pt x="1436526" y="2194359"/>
                  <a:pt x="1426610" y="2184444"/>
                  <a:pt x="1426610" y="2172231"/>
                </a:cubicBezTo>
                <a:lnTo>
                  <a:pt x="1426610" y="2153791"/>
                </a:lnTo>
                <a:cubicBezTo>
                  <a:pt x="1426610" y="2141578"/>
                  <a:pt x="1436526" y="2131662"/>
                  <a:pt x="1448738" y="2131662"/>
                </a:cubicBezTo>
                <a:cubicBezTo>
                  <a:pt x="1460951" y="2131662"/>
                  <a:pt x="1470867" y="2141578"/>
                  <a:pt x="1470867" y="2153791"/>
                </a:cubicBezTo>
                <a:lnTo>
                  <a:pt x="1470867" y="2172231"/>
                </a:lnTo>
                <a:cubicBezTo>
                  <a:pt x="1470867" y="2184444"/>
                  <a:pt x="1460951" y="2194359"/>
                  <a:pt x="1448738" y="2194359"/>
                </a:cubicBezTo>
                <a:close/>
                <a:moveTo>
                  <a:pt x="1448738" y="1991517"/>
                </a:moveTo>
                <a:cubicBezTo>
                  <a:pt x="1436526" y="1991517"/>
                  <a:pt x="1426610" y="1981601"/>
                  <a:pt x="1426610" y="1969388"/>
                </a:cubicBezTo>
                <a:lnTo>
                  <a:pt x="1426610" y="1950948"/>
                </a:lnTo>
                <a:cubicBezTo>
                  <a:pt x="1426610" y="1938735"/>
                  <a:pt x="1436526" y="1928819"/>
                  <a:pt x="1448738" y="1928819"/>
                </a:cubicBezTo>
                <a:cubicBezTo>
                  <a:pt x="1460951" y="1928819"/>
                  <a:pt x="1470867" y="1938735"/>
                  <a:pt x="1470867" y="1950948"/>
                </a:cubicBezTo>
                <a:lnTo>
                  <a:pt x="1470867" y="1969388"/>
                </a:lnTo>
                <a:cubicBezTo>
                  <a:pt x="1470867" y="1981631"/>
                  <a:pt x="1460951" y="1991517"/>
                  <a:pt x="1448738" y="1991517"/>
                </a:cubicBezTo>
                <a:close/>
                <a:moveTo>
                  <a:pt x="1448738" y="1788704"/>
                </a:moveTo>
                <a:cubicBezTo>
                  <a:pt x="1436526" y="1788704"/>
                  <a:pt x="1426610" y="1778788"/>
                  <a:pt x="1426610" y="1766576"/>
                </a:cubicBezTo>
                <a:lnTo>
                  <a:pt x="1426610" y="1748135"/>
                </a:lnTo>
                <a:cubicBezTo>
                  <a:pt x="1426610" y="1735922"/>
                  <a:pt x="1436526" y="1726007"/>
                  <a:pt x="1448738" y="1726007"/>
                </a:cubicBezTo>
                <a:cubicBezTo>
                  <a:pt x="1460951" y="1726007"/>
                  <a:pt x="1470867" y="1735922"/>
                  <a:pt x="1470867" y="1748135"/>
                </a:cubicBezTo>
                <a:lnTo>
                  <a:pt x="1470867" y="1766576"/>
                </a:lnTo>
                <a:cubicBezTo>
                  <a:pt x="1470867" y="1778788"/>
                  <a:pt x="1460951" y="1788704"/>
                  <a:pt x="1448738" y="1788704"/>
                </a:cubicBezTo>
                <a:close/>
                <a:moveTo>
                  <a:pt x="1448738" y="1585891"/>
                </a:moveTo>
                <a:cubicBezTo>
                  <a:pt x="1436526" y="1585891"/>
                  <a:pt x="1426610" y="1575976"/>
                  <a:pt x="1426610" y="1563763"/>
                </a:cubicBezTo>
                <a:lnTo>
                  <a:pt x="1426610" y="1545323"/>
                </a:lnTo>
                <a:cubicBezTo>
                  <a:pt x="1426610" y="1533110"/>
                  <a:pt x="1436526" y="1523195"/>
                  <a:pt x="1448738" y="1523195"/>
                </a:cubicBezTo>
                <a:cubicBezTo>
                  <a:pt x="1460951" y="1523195"/>
                  <a:pt x="1470867" y="1533110"/>
                  <a:pt x="1470867" y="1545323"/>
                </a:cubicBezTo>
                <a:lnTo>
                  <a:pt x="1470867" y="1563763"/>
                </a:lnTo>
                <a:cubicBezTo>
                  <a:pt x="1470867" y="1575976"/>
                  <a:pt x="1460951" y="1585891"/>
                  <a:pt x="1448738" y="1585891"/>
                </a:cubicBezTo>
                <a:close/>
                <a:moveTo>
                  <a:pt x="1448738" y="1383079"/>
                </a:moveTo>
                <a:cubicBezTo>
                  <a:pt x="1436526" y="1383079"/>
                  <a:pt x="1426610" y="1373164"/>
                  <a:pt x="1426610" y="1360951"/>
                </a:cubicBezTo>
                <a:lnTo>
                  <a:pt x="1426610" y="1342510"/>
                </a:lnTo>
                <a:cubicBezTo>
                  <a:pt x="1426610" y="1330298"/>
                  <a:pt x="1436526" y="1320382"/>
                  <a:pt x="1448738" y="1320382"/>
                </a:cubicBezTo>
                <a:cubicBezTo>
                  <a:pt x="1460951" y="1320382"/>
                  <a:pt x="1470867" y="1330298"/>
                  <a:pt x="1470867" y="1342510"/>
                </a:cubicBezTo>
                <a:lnTo>
                  <a:pt x="1470867" y="1360951"/>
                </a:lnTo>
                <a:cubicBezTo>
                  <a:pt x="1470867" y="1373164"/>
                  <a:pt x="1460951" y="1383079"/>
                  <a:pt x="1448738" y="1383079"/>
                </a:cubicBezTo>
                <a:close/>
                <a:moveTo>
                  <a:pt x="1448738" y="1180267"/>
                </a:moveTo>
                <a:cubicBezTo>
                  <a:pt x="1436526" y="1180267"/>
                  <a:pt x="1426610" y="1170351"/>
                  <a:pt x="1426610" y="1158138"/>
                </a:cubicBezTo>
                <a:lnTo>
                  <a:pt x="1426610" y="1139698"/>
                </a:lnTo>
                <a:cubicBezTo>
                  <a:pt x="1426610" y="1127485"/>
                  <a:pt x="1436526" y="1117570"/>
                  <a:pt x="1448738" y="1117570"/>
                </a:cubicBezTo>
                <a:cubicBezTo>
                  <a:pt x="1460951" y="1117570"/>
                  <a:pt x="1470867" y="1127485"/>
                  <a:pt x="1470867" y="1139698"/>
                </a:cubicBezTo>
                <a:lnTo>
                  <a:pt x="1470867" y="1158138"/>
                </a:lnTo>
                <a:cubicBezTo>
                  <a:pt x="1470867" y="1170351"/>
                  <a:pt x="1460951" y="1180267"/>
                  <a:pt x="1448738" y="1180267"/>
                </a:cubicBezTo>
                <a:close/>
                <a:moveTo>
                  <a:pt x="1448738" y="977424"/>
                </a:moveTo>
                <a:cubicBezTo>
                  <a:pt x="1436526" y="977424"/>
                  <a:pt x="1426610" y="967508"/>
                  <a:pt x="1426610" y="955296"/>
                </a:cubicBezTo>
                <a:lnTo>
                  <a:pt x="1426610" y="936855"/>
                </a:lnTo>
                <a:cubicBezTo>
                  <a:pt x="1426610" y="924642"/>
                  <a:pt x="1436526" y="914727"/>
                  <a:pt x="1448738" y="914727"/>
                </a:cubicBezTo>
                <a:cubicBezTo>
                  <a:pt x="1460951" y="914727"/>
                  <a:pt x="1470867" y="924642"/>
                  <a:pt x="1470867" y="936855"/>
                </a:cubicBezTo>
                <a:lnTo>
                  <a:pt x="1470867" y="955296"/>
                </a:lnTo>
                <a:cubicBezTo>
                  <a:pt x="1470867" y="967539"/>
                  <a:pt x="1460951" y="977424"/>
                  <a:pt x="1448738" y="977424"/>
                </a:cubicBezTo>
                <a:close/>
                <a:moveTo>
                  <a:pt x="1448738" y="774611"/>
                </a:moveTo>
                <a:cubicBezTo>
                  <a:pt x="1436526" y="774611"/>
                  <a:pt x="1426610" y="764696"/>
                  <a:pt x="1426610" y="752483"/>
                </a:cubicBezTo>
                <a:lnTo>
                  <a:pt x="1426610" y="734043"/>
                </a:lnTo>
                <a:cubicBezTo>
                  <a:pt x="1426610" y="721830"/>
                  <a:pt x="1436526" y="711915"/>
                  <a:pt x="1448738" y="711915"/>
                </a:cubicBezTo>
                <a:cubicBezTo>
                  <a:pt x="1460951" y="711915"/>
                  <a:pt x="1470867" y="721830"/>
                  <a:pt x="1470867" y="734043"/>
                </a:cubicBezTo>
                <a:lnTo>
                  <a:pt x="1470867" y="752483"/>
                </a:lnTo>
                <a:cubicBezTo>
                  <a:pt x="1470867" y="764696"/>
                  <a:pt x="1460951" y="774611"/>
                  <a:pt x="1448738" y="774611"/>
                </a:cubicBezTo>
                <a:close/>
                <a:moveTo>
                  <a:pt x="1448738" y="571799"/>
                </a:moveTo>
                <a:cubicBezTo>
                  <a:pt x="1436526" y="571799"/>
                  <a:pt x="1426610" y="561883"/>
                  <a:pt x="1426610" y="549670"/>
                </a:cubicBezTo>
                <a:lnTo>
                  <a:pt x="1426610" y="531230"/>
                </a:lnTo>
                <a:cubicBezTo>
                  <a:pt x="1426610" y="519017"/>
                  <a:pt x="1436526" y="509102"/>
                  <a:pt x="1448738" y="509102"/>
                </a:cubicBezTo>
                <a:cubicBezTo>
                  <a:pt x="1460951" y="509102"/>
                  <a:pt x="1470867" y="519017"/>
                  <a:pt x="1470867" y="531230"/>
                </a:cubicBezTo>
                <a:lnTo>
                  <a:pt x="1470867" y="549670"/>
                </a:lnTo>
                <a:cubicBezTo>
                  <a:pt x="1470867" y="561883"/>
                  <a:pt x="1460951" y="571799"/>
                  <a:pt x="1448738" y="571799"/>
                </a:cubicBezTo>
                <a:close/>
                <a:moveTo>
                  <a:pt x="1448738" y="368986"/>
                </a:moveTo>
                <a:cubicBezTo>
                  <a:pt x="1436526" y="368986"/>
                  <a:pt x="1426610" y="359071"/>
                  <a:pt x="1426610" y="346858"/>
                </a:cubicBezTo>
                <a:lnTo>
                  <a:pt x="1426610" y="328418"/>
                </a:lnTo>
                <a:cubicBezTo>
                  <a:pt x="1426610" y="316205"/>
                  <a:pt x="1436526" y="306289"/>
                  <a:pt x="1448738" y="306289"/>
                </a:cubicBezTo>
                <a:cubicBezTo>
                  <a:pt x="1460951" y="306289"/>
                  <a:pt x="1470867" y="316205"/>
                  <a:pt x="1470867" y="328418"/>
                </a:cubicBezTo>
                <a:lnTo>
                  <a:pt x="1470867" y="346858"/>
                </a:lnTo>
                <a:cubicBezTo>
                  <a:pt x="1470867" y="359071"/>
                  <a:pt x="1460951" y="368986"/>
                  <a:pt x="1448738" y="368986"/>
                </a:cubicBezTo>
                <a:close/>
                <a:moveTo>
                  <a:pt x="1396411" y="176785"/>
                </a:moveTo>
                <a:cubicBezTo>
                  <a:pt x="1389337" y="176785"/>
                  <a:pt x="1382384" y="173399"/>
                  <a:pt x="1378091" y="167111"/>
                </a:cubicBezTo>
                <a:cubicBezTo>
                  <a:pt x="1374887" y="162425"/>
                  <a:pt x="1371532" y="157770"/>
                  <a:pt x="1368055" y="153296"/>
                </a:cubicBezTo>
                <a:cubicBezTo>
                  <a:pt x="1360588" y="143622"/>
                  <a:pt x="1362342" y="129747"/>
                  <a:pt x="1372015" y="122250"/>
                </a:cubicBezTo>
                <a:cubicBezTo>
                  <a:pt x="1381658" y="114783"/>
                  <a:pt x="1395564" y="116536"/>
                  <a:pt x="1403061" y="126210"/>
                </a:cubicBezTo>
                <a:cubicBezTo>
                  <a:pt x="1407081" y="131409"/>
                  <a:pt x="1411011" y="136790"/>
                  <a:pt x="1414699" y="142232"/>
                </a:cubicBezTo>
                <a:cubicBezTo>
                  <a:pt x="1421592" y="152329"/>
                  <a:pt x="1418962" y="166083"/>
                  <a:pt x="1408865" y="172976"/>
                </a:cubicBezTo>
                <a:cubicBezTo>
                  <a:pt x="1405026" y="175545"/>
                  <a:pt x="1400703" y="176785"/>
                  <a:pt x="1396411" y="176785"/>
                </a:cubicBezTo>
                <a:close/>
                <a:moveTo>
                  <a:pt x="1236645" y="58072"/>
                </a:moveTo>
                <a:cubicBezTo>
                  <a:pt x="1234439" y="58072"/>
                  <a:pt x="1232232" y="57739"/>
                  <a:pt x="1230025" y="57044"/>
                </a:cubicBezTo>
                <a:cubicBezTo>
                  <a:pt x="1224614" y="55351"/>
                  <a:pt x="1219082" y="53809"/>
                  <a:pt x="1213580" y="52449"/>
                </a:cubicBezTo>
                <a:cubicBezTo>
                  <a:pt x="1201730" y="49517"/>
                  <a:pt x="1194475" y="37515"/>
                  <a:pt x="1197407" y="25665"/>
                </a:cubicBezTo>
                <a:cubicBezTo>
                  <a:pt x="1200339" y="13815"/>
                  <a:pt x="1212340" y="6560"/>
                  <a:pt x="1224190" y="9492"/>
                </a:cubicBezTo>
                <a:cubicBezTo>
                  <a:pt x="1230569" y="11064"/>
                  <a:pt x="1236978" y="12848"/>
                  <a:pt x="1243235" y="14813"/>
                </a:cubicBezTo>
                <a:cubicBezTo>
                  <a:pt x="1254904" y="18471"/>
                  <a:pt x="1261403" y="30865"/>
                  <a:pt x="1257746" y="42534"/>
                </a:cubicBezTo>
                <a:cubicBezTo>
                  <a:pt x="1254783" y="51995"/>
                  <a:pt x="1246047" y="58072"/>
                  <a:pt x="1236645" y="58072"/>
                </a:cubicBezTo>
                <a:close/>
                <a:moveTo>
                  <a:pt x="1035253" y="44257"/>
                </a:moveTo>
                <a:lnTo>
                  <a:pt x="1016813" y="44257"/>
                </a:lnTo>
                <a:cubicBezTo>
                  <a:pt x="1004600" y="44257"/>
                  <a:pt x="994685" y="34341"/>
                  <a:pt x="994685" y="22128"/>
                </a:cubicBezTo>
                <a:cubicBezTo>
                  <a:pt x="994685" y="9915"/>
                  <a:pt x="1004600" y="0"/>
                  <a:pt x="1016813" y="0"/>
                </a:cubicBezTo>
                <a:lnTo>
                  <a:pt x="1035253" y="0"/>
                </a:lnTo>
                <a:cubicBezTo>
                  <a:pt x="1047466" y="0"/>
                  <a:pt x="1057382" y="9915"/>
                  <a:pt x="1057382" y="22128"/>
                </a:cubicBezTo>
                <a:cubicBezTo>
                  <a:pt x="1057382" y="34371"/>
                  <a:pt x="1047466" y="44257"/>
                  <a:pt x="1035253" y="44257"/>
                </a:cubicBezTo>
                <a:close/>
                <a:moveTo>
                  <a:pt x="832411" y="44257"/>
                </a:moveTo>
                <a:lnTo>
                  <a:pt x="813971" y="44257"/>
                </a:lnTo>
                <a:cubicBezTo>
                  <a:pt x="801758" y="44257"/>
                  <a:pt x="791843" y="34341"/>
                  <a:pt x="791843" y="22128"/>
                </a:cubicBezTo>
                <a:cubicBezTo>
                  <a:pt x="791843" y="9915"/>
                  <a:pt x="801758" y="0"/>
                  <a:pt x="813971" y="0"/>
                </a:cubicBezTo>
                <a:lnTo>
                  <a:pt x="832411" y="0"/>
                </a:lnTo>
                <a:cubicBezTo>
                  <a:pt x="844624" y="0"/>
                  <a:pt x="854540" y="9915"/>
                  <a:pt x="854540" y="22128"/>
                </a:cubicBezTo>
                <a:cubicBezTo>
                  <a:pt x="854540" y="34371"/>
                  <a:pt x="844654" y="44257"/>
                  <a:pt x="832411" y="44257"/>
                </a:cubicBezTo>
                <a:close/>
                <a:moveTo>
                  <a:pt x="629598" y="44257"/>
                </a:moveTo>
                <a:lnTo>
                  <a:pt x="611159" y="44257"/>
                </a:lnTo>
                <a:cubicBezTo>
                  <a:pt x="598946" y="44257"/>
                  <a:pt x="589030" y="34341"/>
                  <a:pt x="589030" y="22128"/>
                </a:cubicBezTo>
                <a:cubicBezTo>
                  <a:pt x="589030" y="9915"/>
                  <a:pt x="598946" y="0"/>
                  <a:pt x="611159" y="0"/>
                </a:cubicBezTo>
                <a:lnTo>
                  <a:pt x="629598" y="0"/>
                </a:lnTo>
                <a:cubicBezTo>
                  <a:pt x="641811" y="0"/>
                  <a:pt x="651727" y="9915"/>
                  <a:pt x="651727" y="22128"/>
                </a:cubicBezTo>
                <a:cubicBezTo>
                  <a:pt x="651727" y="34371"/>
                  <a:pt x="641811" y="44257"/>
                  <a:pt x="629598" y="44257"/>
                </a:cubicBezTo>
                <a:close/>
                <a:moveTo>
                  <a:pt x="426786" y="44257"/>
                </a:moveTo>
                <a:lnTo>
                  <a:pt x="408346" y="44257"/>
                </a:lnTo>
                <a:cubicBezTo>
                  <a:pt x="396133" y="44257"/>
                  <a:pt x="386217" y="34341"/>
                  <a:pt x="386217" y="22128"/>
                </a:cubicBezTo>
                <a:cubicBezTo>
                  <a:pt x="386217" y="9915"/>
                  <a:pt x="396133" y="0"/>
                  <a:pt x="408346" y="0"/>
                </a:cubicBezTo>
                <a:lnTo>
                  <a:pt x="426786" y="0"/>
                </a:lnTo>
                <a:cubicBezTo>
                  <a:pt x="438999" y="0"/>
                  <a:pt x="448914" y="9915"/>
                  <a:pt x="448914" y="22128"/>
                </a:cubicBezTo>
                <a:cubicBezTo>
                  <a:pt x="448914" y="34371"/>
                  <a:pt x="438999" y="44257"/>
                  <a:pt x="426786" y="44257"/>
                </a:cubicBezTo>
                <a:close/>
                <a:moveTo>
                  <a:pt x="223974" y="44257"/>
                </a:moveTo>
                <a:lnTo>
                  <a:pt x="205533" y="44257"/>
                </a:lnTo>
                <a:cubicBezTo>
                  <a:pt x="193321" y="44257"/>
                  <a:pt x="183405" y="34341"/>
                  <a:pt x="183405" y="22128"/>
                </a:cubicBezTo>
                <a:cubicBezTo>
                  <a:pt x="183405" y="9915"/>
                  <a:pt x="193321" y="0"/>
                  <a:pt x="205533" y="0"/>
                </a:cubicBezTo>
                <a:lnTo>
                  <a:pt x="223974" y="0"/>
                </a:lnTo>
                <a:cubicBezTo>
                  <a:pt x="236187" y="0"/>
                  <a:pt x="246102" y="9915"/>
                  <a:pt x="246102" y="22128"/>
                </a:cubicBezTo>
                <a:cubicBezTo>
                  <a:pt x="246102" y="34371"/>
                  <a:pt x="236187" y="44257"/>
                  <a:pt x="223974" y="44257"/>
                </a:cubicBez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65" name="Google Shape;565;p21"/>
          <p:cNvSpPr/>
          <p:nvPr/>
        </p:nvSpPr>
        <p:spPr>
          <a:xfrm rot="10800000">
            <a:off x="859301" y="3740330"/>
            <a:ext cx="2387244" cy="2409898"/>
          </a:xfrm>
          <a:custGeom>
            <a:rect b="b" l="l" r="r" t="t"/>
            <a:pathLst>
              <a:path extrusionOk="0" h="1498587" w="1484500">
                <a:moveTo>
                  <a:pt x="1484500" y="1498587"/>
                </a:moveTo>
                <a:lnTo>
                  <a:pt x="1363581" y="1498587"/>
                </a:lnTo>
                <a:lnTo>
                  <a:pt x="1363581" y="362638"/>
                </a:lnTo>
                <a:cubicBezTo>
                  <a:pt x="1363581" y="229354"/>
                  <a:pt x="1255146" y="120920"/>
                  <a:pt x="1121862" y="120920"/>
                </a:cubicBezTo>
                <a:lnTo>
                  <a:pt x="0" y="120920"/>
                </a:lnTo>
                <a:lnTo>
                  <a:pt x="0" y="0"/>
                </a:lnTo>
                <a:lnTo>
                  <a:pt x="1121862" y="0"/>
                </a:lnTo>
                <a:cubicBezTo>
                  <a:pt x="1321833" y="0"/>
                  <a:pt x="1484500" y="162697"/>
                  <a:pt x="1484500" y="362638"/>
                </a:cubicBezTo>
                <a:lnTo>
                  <a:pt x="1484500" y="1498587"/>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66" name="Google Shape;566;p21"/>
          <p:cNvSpPr/>
          <p:nvPr/>
        </p:nvSpPr>
        <p:spPr>
          <a:xfrm flipH="1" rot="5400000">
            <a:off x="3228128" y="3713436"/>
            <a:ext cx="2366146" cy="2387245"/>
          </a:xfrm>
          <a:custGeom>
            <a:rect b="b" l="l" r="r" t="t"/>
            <a:pathLst>
              <a:path extrusionOk="0" h="1409862" w="1471380">
                <a:moveTo>
                  <a:pt x="33192" y="1409863"/>
                </a:moveTo>
                <a:lnTo>
                  <a:pt x="0" y="1409863"/>
                </a:lnTo>
                <a:lnTo>
                  <a:pt x="0" y="319319"/>
                </a:lnTo>
                <a:cubicBezTo>
                  <a:pt x="0" y="143229"/>
                  <a:pt x="143260" y="0"/>
                  <a:pt x="319319" y="0"/>
                </a:cubicBezTo>
                <a:lnTo>
                  <a:pt x="1471380" y="0"/>
                </a:lnTo>
                <a:lnTo>
                  <a:pt x="1471380" y="33192"/>
                </a:lnTo>
                <a:lnTo>
                  <a:pt x="319319" y="33192"/>
                </a:lnTo>
                <a:cubicBezTo>
                  <a:pt x="161548" y="33192"/>
                  <a:pt x="33192" y="161549"/>
                  <a:pt x="33192" y="319319"/>
                </a:cubicBezTo>
                <a:lnTo>
                  <a:pt x="33192" y="1409863"/>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67" name="Google Shape;567;p21"/>
          <p:cNvSpPr txBox="1"/>
          <p:nvPr/>
        </p:nvSpPr>
        <p:spPr>
          <a:xfrm>
            <a:off x="631372" y="196587"/>
            <a:ext cx="2365319"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rgbClr val="01587A"/>
                </a:solidFill>
                <a:latin typeface="Montserrat Black"/>
                <a:ea typeface="Montserrat Black"/>
                <a:cs typeface="Montserrat Black"/>
                <a:sym typeface="Montserrat Black"/>
              </a:rPr>
              <a:t>RESULTS</a:t>
            </a:r>
            <a:endParaRPr/>
          </a:p>
        </p:txBody>
      </p:sp>
      <p:sp>
        <p:nvSpPr>
          <p:cNvPr id="568" name="Google Shape;568;p21"/>
          <p:cNvSpPr/>
          <p:nvPr/>
        </p:nvSpPr>
        <p:spPr>
          <a:xfrm>
            <a:off x="3639186" y="314448"/>
            <a:ext cx="434296" cy="434296"/>
          </a:xfrm>
          <a:custGeom>
            <a:rect b="b" l="l" r="r" t="t"/>
            <a:pathLst>
              <a:path extrusionOk="0" h="678512" w="678512">
                <a:moveTo>
                  <a:pt x="339256" y="0"/>
                </a:moveTo>
                <a:cubicBezTo>
                  <a:pt x="526622" y="0"/>
                  <a:pt x="678512" y="151890"/>
                  <a:pt x="678512" y="339256"/>
                </a:cubicBezTo>
                <a:cubicBezTo>
                  <a:pt x="678512" y="526622"/>
                  <a:pt x="526622" y="678512"/>
                  <a:pt x="339256" y="678512"/>
                </a:cubicBezTo>
                <a:cubicBezTo>
                  <a:pt x="151890" y="678512"/>
                  <a:pt x="0" y="526622"/>
                  <a:pt x="0" y="339256"/>
                </a:cubicBezTo>
                <a:cubicBezTo>
                  <a:pt x="0" y="151890"/>
                  <a:pt x="151890" y="0"/>
                  <a:pt x="339256" y="0"/>
                </a:cubicBezTo>
                <a:close/>
              </a:path>
            </a:pathLst>
          </a:custGeom>
          <a:solidFill>
            <a:schemeClr val="lt1"/>
          </a:solidFill>
          <a:ln cap="flat" cmpd="sng" w="28575">
            <a:solidFill>
              <a:srgbClr val="F3BA28"/>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69" name="Google Shape;569;p21"/>
          <p:cNvSpPr txBox="1"/>
          <p:nvPr/>
        </p:nvSpPr>
        <p:spPr>
          <a:xfrm>
            <a:off x="4091613" y="377708"/>
            <a:ext cx="320040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Montserrat"/>
                <a:ea typeface="Montserrat"/>
                <a:cs typeface="Montserrat"/>
                <a:sym typeface="Montserrat"/>
              </a:rPr>
              <a:t>Reduced Power BI license costs </a:t>
            </a:r>
            <a:endParaRPr/>
          </a:p>
        </p:txBody>
      </p:sp>
      <p:sp>
        <p:nvSpPr>
          <p:cNvPr id="570" name="Google Shape;570;p21"/>
          <p:cNvSpPr/>
          <p:nvPr/>
        </p:nvSpPr>
        <p:spPr>
          <a:xfrm>
            <a:off x="7722955" y="314448"/>
            <a:ext cx="434296" cy="434296"/>
          </a:xfrm>
          <a:custGeom>
            <a:rect b="b" l="l" r="r" t="t"/>
            <a:pathLst>
              <a:path extrusionOk="0" h="678512" w="678512">
                <a:moveTo>
                  <a:pt x="339256" y="0"/>
                </a:moveTo>
                <a:cubicBezTo>
                  <a:pt x="526622" y="0"/>
                  <a:pt x="678512" y="151890"/>
                  <a:pt x="678512" y="339256"/>
                </a:cubicBezTo>
                <a:cubicBezTo>
                  <a:pt x="678512" y="526622"/>
                  <a:pt x="526622" y="678512"/>
                  <a:pt x="339256" y="678512"/>
                </a:cubicBezTo>
                <a:cubicBezTo>
                  <a:pt x="151890" y="678512"/>
                  <a:pt x="0" y="526622"/>
                  <a:pt x="0" y="339256"/>
                </a:cubicBezTo>
                <a:cubicBezTo>
                  <a:pt x="0" y="151890"/>
                  <a:pt x="151890" y="0"/>
                  <a:pt x="339256" y="0"/>
                </a:cubicBezTo>
                <a:close/>
              </a:path>
            </a:pathLst>
          </a:custGeom>
          <a:solidFill>
            <a:schemeClr val="lt1"/>
          </a:solidFill>
          <a:ln cap="flat" cmpd="sng" w="28575">
            <a:solidFill>
              <a:srgbClr val="F3BA28"/>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71" name="Google Shape;571;p21"/>
          <p:cNvSpPr txBox="1"/>
          <p:nvPr/>
        </p:nvSpPr>
        <p:spPr>
          <a:xfrm>
            <a:off x="8177571" y="377708"/>
            <a:ext cx="301752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Montserrat"/>
                <a:ea typeface="Montserrat"/>
                <a:cs typeface="Montserrat"/>
                <a:sym typeface="Montserrat"/>
              </a:rPr>
              <a:t>Faster time to market</a:t>
            </a:r>
            <a:endParaRPr/>
          </a:p>
        </p:txBody>
      </p:sp>
      <p:pic>
        <p:nvPicPr>
          <p:cNvPr descr="Graphical user interface, text, application&#10;&#10;Description automatically generated" id="572" name="Google Shape;572;p21"/>
          <p:cNvPicPr preferRelativeResize="0"/>
          <p:nvPr/>
        </p:nvPicPr>
        <p:blipFill rotWithShape="1">
          <a:blip r:embed="rId3">
            <a:alphaModFix/>
          </a:blip>
          <a:srcRect b="0" l="0" r="0" t="0"/>
          <a:stretch/>
        </p:blipFill>
        <p:spPr>
          <a:xfrm>
            <a:off x="1346254" y="2506331"/>
            <a:ext cx="3840480" cy="2467997"/>
          </a:xfrm>
          <a:prstGeom prst="rect">
            <a:avLst/>
          </a:prstGeom>
          <a:noFill/>
          <a:ln>
            <a:noFill/>
          </a:ln>
        </p:spPr>
      </p:pic>
      <p:grpSp>
        <p:nvGrpSpPr>
          <p:cNvPr id="573" name="Google Shape;573;p21"/>
          <p:cNvGrpSpPr/>
          <p:nvPr/>
        </p:nvGrpSpPr>
        <p:grpSpPr>
          <a:xfrm>
            <a:off x="6468187" y="2169668"/>
            <a:ext cx="4754880" cy="3108954"/>
            <a:chOff x="345936" y="1583985"/>
            <a:chExt cx="6589179" cy="4308310"/>
          </a:xfrm>
        </p:grpSpPr>
        <p:pic>
          <p:nvPicPr>
            <p:cNvPr descr="image2.png" id="574" name="Google Shape;574;p21"/>
            <p:cNvPicPr preferRelativeResize="0"/>
            <p:nvPr/>
          </p:nvPicPr>
          <p:blipFill rotWithShape="1">
            <a:blip r:embed="rId4">
              <a:alphaModFix/>
            </a:blip>
            <a:srcRect b="0" l="0" r="0" t="0"/>
            <a:stretch/>
          </p:blipFill>
          <p:spPr>
            <a:xfrm>
              <a:off x="345936" y="1583985"/>
              <a:ext cx="6589179" cy="4308310"/>
            </a:xfrm>
            <a:prstGeom prst="rect">
              <a:avLst/>
            </a:prstGeom>
            <a:noFill/>
            <a:ln>
              <a:noFill/>
            </a:ln>
          </p:spPr>
        </p:pic>
        <p:pic>
          <p:nvPicPr>
            <p:cNvPr descr="A picture containing timeline&#10;&#10;Description automatically generated" id="575" name="Google Shape;575;p21">
              <a:hlinkClick r:id="rId5"/>
            </p:cNvPr>
            <p:cNvPicPr preferRelativeResize="0"/>
            <p:nvPr/>
          </p:nvPicPr>
          <p:blipFill rotWithShape="1">
            <a:blip r:embed="rId6">
              <a:alphaModFix/>
            </a:blip>
            <a:srcRect b="46825" l="-1" r="397" t="0"/>
            <a:stretch/>
          </p:blipFill>
          <p:spPr>
            <a:xfrm>
              <a:off x="1276687" y="2037417"/>
              <a:ext cx="4735961" cy="3044295"/>
            </a:xfrm>
            <a:prstGeom prst="rect">
              <a:avLst/>
            </a:prstGeom>
            <a:noFill/>
            <a:ln>
              <a:noFill/>
            </a:ln>
          </p:spPr>
        </p:pic>
      </p:grpSp>
      <p:pic>
        <p:nvPicPr>
          <p:cNvPr id="576" name="Google Shape;576;p21"/>
          <p:cNvPicPr preferRelativeResize="0"/>
          <p:nvPr/>
        </p:nvPicPr>
        <p:blipFill rotWithShape="1">
          <a:blip r:embed="rId7">
            <a:alphaModFix/>
          </a:blip>
          <a:srcRect b="0" l="0" r="0" t="0"/>
          <a:stretch/>
        </p:blipFill>
        <p:spPr>
          <a:xfrm>
            <a:off x="3748334" y="423596"/>
            <a:ext cx="216000" cy="216000"/>
          </a:xfrm>
          <a:prstGeom prst="rect">
            <a:avLst/>
          </a:prstGeom>
          <a:noFill/>
          <a:ln>
            <a:noFill/>
          </a:ln>
        </p:spPr>
      </p:pic>
      <p:pic>
        <p:nvPicPr>
          <p:cNvPr id="577" name="Google Shape;577;p21"/>
          <p:cNvPicPr preferRelativeResize="0"/>
          <p:nvPr/>
        </p:nvPicPr>
        <p:blipFill rotWithShape="1">
          <a:blip r:embed="rId8">
            <a:alphaModFix/>
          </a:blip>
          <a:srcRect b="0" l="0" r="0" t="0"/>
          <a:stretch/>
        </p:blipFill>
        <p:spPr>
          <a:xfrm>
            <a:off x="7832103" y="423596"/>
            <a:ext cx="216000" cy="2160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1" name="Shape 581"/>
        <p:cNvGrpSpPr/>
        <p:nvPr/>
      </p:nvGrpSpPr>
      <p:grpSpPr>
        <a:xfrm>
          <a:off x="0" y="0"/>
          <a:ext cx="0" cy="0"/>
          <a:chOff x="0" y="0"/>
          <a:chExt cx="0" cy="0"/>
        </a:xfrm>
      </p:grpSpPr>
      <p:sp>
        <p:nvSpPr>
          <p:cNvPr id="582" name="Google Shape;582;p22"/>
          <p:cNvSpPr/>
          <p:nvPr/>
        </p:nvSpPr>
        <p:spPr>
          <a:xfrm>
            <a:off x="0" y="4097292"/>
            <a:ext cx="12192000" cy="2760708"/>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583" name="Google Shape;583;p22"/>
          <p:cNvSpPr/>
          <p:nvPr/>
        </p:nvSpPr>
        <p:spPr>
          <a:xfrm>
            <a:off x="939399" y="1371918"/>
            <a:ext cx="4663440" cy="4664660"/>
          </a:xfrm>
          <a:custGeom>
            <a:rect b="b" l="l" r="r" t="t"/>
            <a:pathLst>
              <a:path extrusionOk="0" h="2533598" w="2533598">
                <a:moveTo>
                  <a:pt x="2533598" y="266174"/>
                </a:moveTo>
                <a:lnTo>
                  <a:pt x="2533598" y="2267425"/>
                </a:lnTo>
                <a:cubicBezTo>
                  <a:pt x="2533598" y="2414433"/>
                  <a:pt x="2414432" y="2533599"/>
                  <a:pt x="2267425" y="2533599"/>
                </a:cubicBezTo>
                <a:lnTo>
                  <a:pt x="266174" y="2533599"/>
                </a:lnTo>
                <a:cubicBezTo>
                  <a:pt x="119166" y="2533599"/>
                  <a:pt x="0" y="2414433"/>
                  <a:pt x="0" y="2267425"/>
                </a:cubicBezTo>
                <a:lnTo>
                  <a:pt x="0" y="266174"/>
                </a:lnTo>
                <a:cubicBezTo>
                  <a:pt x="0" y="119166"/>
                  <a:pt x="119166" y="0"/>
                  <a:pt x="266174" y="0"/>
                </a:cubicBezTo>
                <a:lnTo>
                  <a:pt x="2267425" y="0"/>
                </a:lnTo>
                <a:cubicBezTo>
                  <a:pt x="2414402" y="0"/>
                  <a:pt x="2533598" y="119166"/>
                  <a:pt x="2533598" y="266174"/>
                </a:cubicBezTo>
                <a:close/>
              </a:path>
            </a:pathLst>
          </a:custGeom>
          <a:solidFill>
            <a:srgbClr val="F7F7F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84" name="Google Shape;584;p22"/>
          <p:cNvSpPr/>
          <p:nvPr/>
        </p:nvSpPr>
        <p:spPr>
          <a:xfrm>
            <a:off x="6506262" y="1371918"/>
            <a:ext cx="4663440" cy="4664660"/>
          </a:xfrm>
          <a:custGeom>
            <a:rect b="b" l="l" r="r" t="t"/>
            <a:pathLst>
              <a:path extrusionOk="0" h="2533598" w="2533598">
                <a:moveTo>
                  <a:pt x="2533598" y="266174"/>
                </a:moveTo>
                <a:lnTo>
                  <a:pt x="2533598" y="2267425"/>
                </a:lnTo>
                <a:cubicBezTo>
                  <a:pt x="2533598" y="2414433"/>
                  <a:pt x="2414432" y="2533599"/>
                  <a:pt x="2267425" y="2533599"/>
                </a:cubicBezTo>
                <a:lnTo>
                  <a:pt x="266174" y="2533599"/>
                </a:lnTo>
                <a:cubicBezTo>
                  <a:pt x="119166" y="2533599"/>
                  <a:pt x="0" y="2414433"/>
                  <a:pt x="0" y="2267425"/>
                </a:cubicBezTo>
                <a:lnTo>
                  <a:pt x="0" y="266174"/>
                </a:lnTo>
                <a:cubicBezTo>
                  <a:pt x="0" y="119166"/>
                  <a:pt x="119166" y="0"/>
                  <a:pt x="266174" y="0"/>
                </a:cubicBezTo>
                <a:lnTo>
                  <a:pt x="2267425" y="0"/>
                </a:lnTo>
                <a:cubicBezTo>
                  <a:pt x="2414402" y="0"/>
                  <a:pt x="2533598" y="119166"/>
                  <a:pt x="2533598" y="266174"/>
                </a:cubicBezTo>
                <a:close/>
              </a:path>
            </a:pathLst>
          </a:custGeom>
          <a:solidFill>
            <a:srgbClr val="F7F7F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cxnSp>
        <p:nvCxnSpPr>
          <p:cNvPr id="585" name="Google Shape;585;p22"/>
          <p:cNvCxnSpPr/>
          <p:nvPr/>
        </p:nvCxnSpPr>
        <p:spPr>
          <a:xfrm>
            <a:off x="844732" y="6315166"/>
            <a:ext cx="10929257" cy="0"/>
          </a:xfrm>
          <a:prstGeom prst="straightConnector1">
            <a:avLst/>
          </a:prstGeom>
          <a:noFill/>
          <a:ln cap="flat" cmpd="sng" w="9525">
            <a:solidFill>
              <a:srgbClr val="5CB3C1">
                <a:alpha val="49803"/>
              </a:srgbClr>
            </a:solidFill>
            <a:prstDash val="solid"/>
            <a:miter lim="800000"/>
            <a:headEnd len="sm" w="sm" type="none"/>
            <a:tailEnd len="sm" w="sm" type="none"/>
          </a:ln>
        </p:spPr>
      </p:cxnSp>
      <p:sp>
        <p:nvSpPr>
          <p:cNvPr id="586" name="Google Shape;586;p22"/>
          <p:cNvSpPr txBox="1"/>
          <p:nvPr/>
        </p:nvSpPr>
        <p:spPr>
          <a:xfrm>
            <a:off x="631372" y="6430581"/>
            <a:ext cx="2632534" cy="230832"/>
          </a:xfrm>
          <a:prstGeom prst="rect">
            <a:avLst/>
          </a:prstGeom>
          <a:noFill/>
          <a:ln>
            <a:noFill/>
          </a:ln>
        </p:spPr>
        <p:txBody>
          <a:bodyPr anchorCtr="0" anchor="ctr" bIns="0" lIns="0" spcFirstLastPara="1" rIns="0" wrap="square" tIns="0">
            <a:spAutoFit/>
          </a:bodyPr>
          <a:lstStyle/>
          <a:p>
            <a:pPr indent="0" lvl="0" marL="0" marR="0" rtl="0" algn="l">
              <a:spcBef>
                <a:spcPts val="0"/>
              </a:spcBef>
              <a:spcAft>
                <a:spcPts val="0"/>
              </a:spcAft>
              <a:buNone/>
            </a:pPr>
            <a:r>
              <a:rPr lang="en-US" sz="1500">
                <a:solidFill>
                  <a:srgbClr val="091B46"/>
                </a:solidFill>
                <a:latin typeface="Montserrat"/>
                <a:ea typeface="Montserrat"/>
                <a:cs typeface="Montserrat"/>
                <a:sym typeface="Montserrat"/>
              </a:rPr>
              <a:t>Storied</a:t>
            </a:r>
            <a:r>
              <a:rPr lang="en-US" sz="1500">
                <a:solidFill>
                  <a:srgbClr val="5CB3C1"/>
                </a:solidFill>
                <a:latin typeface="Montserrat"/>
                <a:ea typeface="Montserrat"/>
                <a:cs typeface="Montserrat"/>
                <a:sym typeface="Montserrat"/>
              </a:rPr>
              <a:t> Data Inc.</a:t>
            </a:r>
            <a:r>
              <a:rPr lang="en-US" sz="1100">
                <a:solidFill>
                  <a:srgbClr val="5CB3C1"/>
                </a:solidFill>
                <a:latin typeface="Montserrat"/>
                <a:ea typeface="Montserrat"/>
                <a:cs typeface="Montserrat"/>
                <a:sym typeface="Montserrat"/>
              </a:rPr>
              <a:t>, </a:t>
            </a:r>
            <a:r>
              <a:rPr lang="en-US" sz="1100">
                <a:solidFill>
                  <a:srgbClr val="091C4A"/>
                </a:solidFill>
                <a:latin typeface="Montserrat"/>
                <a:ea typeface="Montserrat"/>
                <a:cs typeface="Montserrat"/>
                <a:sym typeface="Montserrat"/>
              </a:rPr>
              <a:t>Confidential</a:t>
            </a:r>
            <a:endParaRPr/>
          </a:p>
        </p:txBody>
      </p:sp>
      <p:sp>
        <p:nvSpPr>
          <p:cNvPr id="587" name="Google Shape;587;p22"/>
          <p:cNvSpPr txBox="1"/>
          <p:nvPr/>
        </p:nvSpPr>
        <p:spPr>
          <a:xfrm>
            <a:off x="11363349" y="6398461"/>
            <a:ext cx="264816"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100">
                <a:solidFill>
                  <a:schemeClr val="dk1"/>
                </a:solidFill>
                <a:latin typeface="Montserrat"/>
                <a:ea typeface="Montserrat"/>
                <a:cs typeface="Montserrat"/>
                <a:sym typeface="Montserrat"/>
              </a:rPr>
              <a:t>3</a:t>
            </a:r>
            <a:endParaRPr sz="1100">
              <a:solidFill>
                <a:schemeClr val="dk1"/>
              </a:solidFill>
              <a:latin typeface="Montserrat"/>
              <a:ea typeface="Montserrat"/>
              <a:cs typeface="Montserrat"/>
              <a:sym typeface="Montserrat"/>
            </a:endParaRPr>
          </a:p>
        </p:txBody>
      </p:sp>
      <p:sp>
        <p:nvSpPr>
          <p:cNvPr id="588" name="Google Shape;588;p22"/>
          <p:cNvSpPr/>
          <p:nvPr/>
        </p:nvSpPr>
        <p:spPr>
          <a:xfrm rot="-5400000">
            <a:off x="6416160" y="3763299"/>
            <a:ext cx="2366146" cy="2267219"/>
          </a:xfrm>
          <a:custGeom>
            <a:rect b="b" l="l" r="r" t="t"/>
            <a:pathLst>
              <a:path extrusionOk="0" h="1409862" w="1471380">
                <a:moveTo>
                  <a:pt x="33192" y="1409863"/>
                </a:moveTo>
                <a:lnTo>
                  <a:pt x="0" y="1409863"/>
                </a:lnTo>
                <a:lnTo>
                  <a:pt x="0" y="319319"/>
                </a:lnTo>
                <a:cubicBezTo>
                  <a:pt x="0" y="143229"/>
                  <a:pt x="143260" y="0"/>
                  <a:pt x="319319" y="0"/>
                </a:cubicBezTo>
                <a:lnTo>
                  <a:pt x="1471380" y="0"/>
                </a:lnTo>
                <a:lnTo>
                  <a:pt x="1471380" y="33192"/>
                </a:lnTo>
                <a:lnTo>
                  <a:pt x="319319" y="33192"/>
                </a:lnTo>
                <a:cubicBezTo>
                  <a:pt x="161548" y="33192"/>
                  <a:pt x="33192" y="161549"/>
                  <a:pt x="33192" y="319319"/>
                </a:cubicBezTo>
                <a:lnTo>
                  <a:pt x="33192" y="1409863"/>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89" name="Google Shape;589;p22"/>
          <p:cNvSpPr/>
          <p:nvPr/>
        </p:nvSpPr>
        <p:spPr>
          <a:xfrm>
            <a:off x="8829772" y="1375156"/>
            <a:ext cx="2365319" cy="4704826"/>
          </a:xfrm>
          <a:custGeom>
            <a:rect b="b" l="l" r="r" t="t"/>
            <a:pathLst>
              <a:path extrusionOk="0" h="2925680" w="1470866">
                <a:moveTo>
                  <a:pt x="1054661" y="2925681"/>
                </a:moveTo>
                <a:lnTo>
                  <a:pt x="1036221" y="2925681"/>
                </a:lnTo>
                <a:cubicBezTo>
                  <a:pt x="1024008" y="2925681"/>
                  <a:pt x="1014092" y="2915766"/>
                  <a:pt x="1014092" y="2903553"/>
                </a:cubicBezTo>
                <a:cubicBezTo>
                  <a:pt x="1014092" y="2891340"/>
                  <a:pt x="1024008" y="2881424"/>
                  <a:pt x="1036221" y="2881424"/>
                </a:cubicBezTo>
                <a:lnTo>
                  <a:pt x="1054661" y="2881424"/>
                </a:lnTo>
                <a:cubicBezTo>
                  <a:pt x="1066874" y="2881424"/>
                  <a:pt x="1076790" y="2891340"/>
                  <a:pt x="1076790" y="2903553"/>
                </a:cubicBezTo>
                <a:cubicBezTo>
                  <a:pt x="1076790" y="2915766"/>
                  <a:pt x="1066874" y="2925681"/>
                  <a:pt x="1054661" y="2925681"/>
                </a:cubicBezTo>
                <a:close/>
                <a:moveTo>
                  <a:pt x="851849" y="2925681"/>
                </a:moveTo>
                <a:lnTo>
                  <a:pt x="833409" y="2925681"/>
                </a:lnTo>
                <a:cubicBezTo>
                  <a:pt x="821196" y="2925681"/>
                  <a:pt x="811280" y="2915766"/>
                  <a:pt x="811280" y="2903553"/>
                </a:cubicBezTo>
                <a:cubicBezTo>
                  <a:pt x="811280" y="2891340"/>
                  <a:pt x="821196" y="2881424"/>
                  <a:pt x="833409" y="2881424"/>
                </a:cubicBezTo>
                <a:lnTo>
                  <a:pt x="851849" y="2881424"/>
                </a:lnTo>
                <a:cubicBezTo>
                  <a:pt x="864062" y="2881424"/>
                  <a:pt x="873977" y="2891340"/>
                  <a:pt x="873977" y="2903553"/>
                </a:cubicBezTo>
                <a:cubicBezTo>
                  <a:pt x="873977" y="2915766"/>
                  <a:pt x="864062" y="2925681"/>
                  <a:pt x="851849" y="2925681"/>
                </a:cubicBezTo>
                <a:close/>
                <a:moveTo>
                  <a:pt x="649037" y="2925681"/>
                </a:moveTo>
                <a:lnTo>
                  <a:pt x="630596" y="2925681"/>
                </a:lnTo>
                <a:cubicBezTo>
                  <a:pt x="618383" y="2925681"/>
                  <a:pt x="608468" y="2915766"/>
                  <a:pt x="608468" y="2903553"/>
                </a:cubicBezTo>
                <a:cubicBezTo>
                  <a:pt x="608468" y="2891340"/>
                  <a:pt x="618383" y="2881424"/>
                  <a:pt x="630596" y="2881424"/>
                </a:cubicBezTo>
                <a:lnTo>
                  <a:pt x="649037" y="2881424"/>
                </a:lnTo>
                <a:cubicBezTo>
                  <a:pt x="661249" y="2881424"/>
                  <a:pt x="671164" y="2891340"/>
                  <a:pt x="671164" y="2903553"/>
                </a:cubicBezTo>
                <a:cubicBezTo>
                  <a:pt x="671164" y="2915766"/>
                  <a:pt x="661249" y="2925681"/>
                  <a:pt x="649037" y="2925681"/>
                </a:cubicBezTo>
                <a:close/>
                <a:moveTo>
                  <a:pt x="446194" y="2925681"/>
                </a:moveTo>
                <a:lnTo>
                  <a:pt x="427753" y="2925681"/>
                </a:lnTo>
                <a:cubicBezTo>
                  <a:pt x="415540" y="2925681"/>
                  <a:pt x="405625" y="2915766"/>
                  <a:pt x="405625" y="2903553"/>
                </a:cubicBezTo>
                <a:cubicBezTo>
                  <a:pt x="405625" y="2891340"/>
                  <a:pt x="415540" y="2881424"/>
                  <a:pt x="427753" y="2881424"/>
                </a:cubicBezTo>
                <a:lnTo>
                  <a:pt x="446194" y="2881424"/>
                </a:lnTo>
                <a:cubicBezTo>
                  <a:pt x="458407" y="2881424"/>
                  <a:pt x="468322" y="2891340"/>
                  <a:pt x="468322" y="2903553"/>
                </a:cubicBezTo>
                <a:cubicBezTo>
                  <a:pt x="468322" y="2915766"/>
                  <a:pt x="458437" y="2925681"/>
                  <a:pt x="446194" y="2925681"/>
                </a:cubicBezTo>
                <a:close/>
                <a:moveTo>
                  <a:pt x="243381" y="2925681"/>
                </a:moveTo>
                <a:lnTo>
                  <a:pt x="224941" y="2925681"/>
                </a:lnTo>
                <a:cubicBezTo>
                  <a:pt x="212728" y="2925681"/>
                  <a:pt x="202813" y="2915766"/>
                  <a:pt x="202813" y="2903553"/>
                </a:cubicBezTo>
                <a:cubicBezTo>
                  <a:pt x="202813" y="2891340"/>
                  <a:pt x="212728" y="2881424"/>
                  <a:pt x="224941" y="2881424"/>
                </a:cubicBezTo>
                <a:lnTo>
                  <a:pt x="243381" y="2881424"/>
                </a:lnTo>
                <a:cubicBezTo>
                  <a:pt x="255594" y="2881424"/>
                  <a:pt x="265510" y="2891340"/>
                  <a:pt x="265510" y="2903553"/>
                </a:cubicBezTo>
                <a:cubicBezTo>
                  <a:pt x="265510" y="2915766"/>
                  <a:pt x="255594" y="2925681"/>
                  <a:pt x="243381" y="2925681"/>
                </a:cubicBezTo>
                <a:close/>
                <a:moveTo>
                  <a:pt x="40569" y="2925681"/>
                </a:moveTo>
                <a:lnTo>
                  <a:pt x="22128" y="2925681"/>
                </a:lnTo>
                <a:cubicBezTo>
                  <a:pt x="9915" y="2925681"/>
                  <a:pt x="0" y="2915766"/>
                  <a:pt x="0" y="2903553"/>
                </a:cubicBezTo>
                <a:cubicBezTo>
                  <a:pt x="0" y="2891340"/>
                  <a:pt x="9915" y="2881424"/>
                  <a:pt x="22128" y="2881424"/>
                </a:cubicBezTo>
                <a:lnTo>
                  <a:pt x="40569" y="2881424"/>
                </a:lnTo>
                <a:cubicBezTo>
                  <a:pt x="52781" y="2881424"/>
                  <a:pt x="62697" y="2891340"/>
                  <a:pt x="62697" y="2903553"/>
                </a:cubicBezTo>
                <a:cubicBezTo>
                  <a:pt x="62697" y="2915766"/>
                  <a:pt x="52781" y="2925681"/>
                  <a:pt x="40569" y="2925681"/>
                </a:cubicBezTo>
                <a:close/>
                <a:moveTo>
                  <a:pt x="1237552" y="2911594"/>
                </a:moveTo>
                <a:cubicBezTo>
                  <a:pt x="1228151" y="2911594"/>
                  <a:pt x="1219445" y="2905578"/>
                  <a:pt x="1216482" y="2896147"/>
                </a:cubicBezTo>
                <a:cubicBezTo>
                  <a:pt x="1212794" y="2884508"/>
                  <a:pt x="1219233" y="2872053"/>
                  <a:pt x="1230902" y="2868365"/>
                </a:cubicBezTo>
                <a:cubicBezTo>
                  <a:pt x="1236282" y="2866672"/>
                  <a:pt x="1241724" y="2864738"/>
                  <a:pt x="1247044" y="2862712"/>
                </a:cubicBezTo>
                <a:cubicBezTo>
                  <a:pt x="1258441" y="2858299"/>
                  <a:pt x="1271258" y="2863982"/>
                  <a:pt x="1275642" y="2875378"/>
                </a:cubicBezTo>
                <a:cubicBezTo>
                  <a:pt x="1280056" y="2886775"/>
                  <a:pt x="1274372" y="2899593"/>
                  <a:pt x="1262975" y="2903976"/>
                </a:cubicBezTo>
                <a:cubicBezTo>
                  <a:pt x="1256808" y="2906364"/>
                  <a:pt x="1250521" y="2908571"/>
                  <a:pt x="1244263" y="2910536"/>
                </a:cubicBezTo>
                <a:cubicBezTo>
                  <a:pt x="1242026" y="2911262"/>
                  <a:pt x="1239789" y="2911594"/>
                  <a:pt x="1237552" y="2911594"/>
                </a:cubicBezTo>
                <a:close/>
                <a:moveTo>
                  <a:pt x="1396924" y="2792337"/>
                </a:moveTo>
                <a:cubicBezTo>
                  <a:pt x="1392662" y="2792337"/>
                  <a:pt x="1388339" y="2791098"/>
                  <a:pt x="1384560" y="2788528"/>
                </a:cubicBezTo>
                <a:cubicBezTo>
                  <a:pt x="1374433" y="2781666"/>
                  <a:pt x="1371773" y="2767911"/>
                  <a:pt x="1378635" y="2757815"/>
                </a:cubicBezTo>
                <a:cubicBezTo>
                  <a:pt x="1381809" y="2753129"/>
                  <a:pt x="1384863" y="2748292"/>
                  <a:pt x="1387765" y="2743395"/>
                </a:cubicBezTo>
                <a:cubicBezTo>
                  <a:pt x="1393992" y="2732875"/>
                  <a:pt x="1407535" y="2729398"/>
                  <a:pt x="1418085" y="2735595"/>
                </a:cubicBezTo>
                <a:cubicBezTo>
                  <a:pt x="1428605" y="2741823"/>
                  <a:pt x="1432081" y="2755396"/>
                  <a:pt x="1425885" y="2765916"/>
                </a:cubicBezTo>
                <a:cubicBezTo>
                  <a:pt x="1422529" y="2771569"/>
                  <a:pt x="1418992" y="2777192"/>
                  <a:pt x="1415304" y="2782603"/>
                </a:cubicBezTo>
                <a:cubicBezTo>
                  <a:pt x="1411011" y="2788951"/>
                  <a:pt x="1404029" y="2792337"/>
                  <a:pt x="1396924" y="2792337"/>
                </a:cubicBezTo>
                <a:close/>
                <a:moveTo>
                  <a:pt x="1448738" y="2599984"/>
                </a:moveTo>
                <a:cubicBezTo>
                  <a:pt x="1436526" y="2599984"/>
                  <a:pt x="1426610" y="2590069"/>
                  <a:pt x="1426610" y="2577856"/>
                </a:cubicBezTo>
                <a:lnTo>
                  <a:pt x="1426610" y="2559416"/>
                </a:lnTo>
                <a:cubicBezTo>
                  <a:pt x="1426610" y="2547203"/>
                  <a:pt x="1436526" y="2537287"/>
                  <a:pt x="1448738" y="2537287"/>
                </a:cubicBezTo>
                <a:cubicBezTo>
                  <a:pt x="1460951" y="2537287"/>
                  <a:pt x="1470867" y="2547203"/>
                  <a:pt x="1470867" y="2559416"/>
                </a:cubicBezTo>
                <a:lnTo>
                  <a:pt x="1470867" y="2577856"/>
                </a:lnTo>
                <a:cubicBezTo>
                  <a:pt x="1470867" y="2590069"/>
                  <a:pt x="1460951" y="2599984"/>
                  <a:pt x="1448738" y="2599984"/>
                </a:cubicBezTo>
                <a:close/>
                <a:moveTo>
                  <a:pt x="1448738" y="2397172"/>
                </a:moveTo>
                <a:cubicBezTo>
                  <a:pt x="1436526" y="2397172"/>
                  <a:pt x="1426610" y="2387256"/>
                  <a:pt x="1426610" y="2375043"/>
                </a:cubicBezTo>
                <a:lnTo>
                  <a:pt x="1426610" y="2356603"/>
                </a:lnTo>
                <a:cubicBezTo>
                  <a:pt x="1426610" y="2344390"/>
                  <a:pt x="1436526" y="2334475"/>
                  <a:pt x="1448738" y="2334475"/>
                </a:cubicBezTo>
                <a:cubicBezTo>
                  <a:pt x="1460951" y="2334475"/>
                  <a:pt x="1470867" y="2344390"/>
                  <a:pt x="1470867" y="2356603"/>
                </a:cubicBezTo>
                <a:lnTo>
                  <a:pt x="1470867" y="2375043"/>
                </a:lnTo>
                <a:cubicBezTo>
                  <a:pt x="1470867" y="2387256"/>
                  <a:pt x="1460951" y="2397172"/>
                  <a:pt x="1448738" y="2397172"/>
                </a:cubicBezTo>
                <a:close/>
                <a:moveTo>
                  <a:pt x="1448738" y="2194359"/>
                </a:moveTo>
                <a:cubicBezTo>
                  <a:pt x="1436526" y="2194359"/>
                  <a:pt x="1426610" y="2184444"/>
                  <a:pt x="1426610" y="2172231"/>
                </a:cubicBezTo>
                <a:lnTo>
                  <a:pt x="1426610" y="2153791"/>
                </a:lnTo>
                <a:cubicBezTo>
                  <a:pt x="1426610" y="2141578"/>
                  <a:pt x="1436526" y="2131662"/>
                  <a:pt x="1448738" y="2131662"/>
                </a:cubicBezTo>
                <a:cubicBezTo>
                  <a:pt x="1460951" y="2131662"/>
                  <a:pt x="1470867" y="2141578"/>
                  <a:pt x="1470867" y="2153791"/>
                </a:cubicBezTo>
                <a:lnTo>
                  <a:pt x="1470867" y="2172231"/>
                </a:lnTo>
                <a:cubicBezTo>
                  <a:pt x="1470867" y="2184444"/>
                  <a:pt x="1460951" y="2194359"/>
                  <a:pt x="1448738" y="2194359"/>
                </a:cubicBezTo>
                <a:close/>
                <a:moveTo>
                  <a:pt x="1448738" y="1991517"/>
                </a:moveTo>
                <a:cubicBezTo>
                  <a:pt x="1436526" y="1991517"/>
                  <a:pt x="1426610" y="1981601"/>
                  <a:pt x="1426610" y="1969388"/>
                </a:cubicBezTo>
                <a:lnTo>
                  <a:pt x="1426610" y="1950948"/>
                </a:lnTo>
                <a:cubicBezTo>
                  <a:pt x="1426610" y="1938735"/>
                  <a:pt x="1436526" y="1928819"/>
                  <a:pt x="1448738" y="1928819"/>
                </a:cubicBezTo>
                <a:cubicBezTo>
                  <a:pt x="1460951" y="1928819"/>
                  <a:pt x="1470867" y="1938735"/>
                  <a:pt x="1470867" y="1950948"/>
                </a:cubicBezTo>
                <a:lnTo>
                  <a:pt x="1470867" y="1969388"/>
                </a:lnTo>
                <a:cubicBezTo>
                  <a:pt x="1470867" y="1981631"/>
                  <a:pt x="1460951" y="1991517"/>
                  <a:pt x="1448738" y="1991517"/>
                </a:cubicBezTo>
                <a:close/>
                <a:moveTo>
                  <a:pt x="1448738" y="1788704"/>
                </a:moveTo>
                <a:cubicBezTo>
                  <a:pt x="1436526" y="1788704"/>
                  <a:pt x="1426610" y="1778788"/>
                  <a:pt x="1426610" y="1766576"/>
                </a:cubicBezTo>
                <a:lnTo>
                  <a:pt x="1426610" y="1748135"/>
                </a:lnTo>
                <a:cubicBezTo>
                  <a:pt x="1426610" y="1735922"/>
                  <a:pt x="1436526" y="1726007"/>
                  <a:pt x="1448738" y="1726007"/>
                </a:cubicBezTo>
                <a:cubicBezTo>
                  <a:pt x="1460951" y="1726007"/>
                  <a:pt x="1470867" y="1735922"/>
                  <a:pt x="1470867" y="1748135"/>
                </a:cubicBezTo>
                <a:lnTo>
                  <a:pt x="1470867" y="1766576"/>
                </a:lnTo>
                <a:cubicBezTo>
                  <a:pt x="1470867" y="1778788"/>
                  <a:pt x="1460951" y="1788704"/>
                  <a:pt x="1448738" y="1788704"/>
                </a:cubicBezTo>
                <a:close/>
                <a:moveTo>
                  <a:pt x="1448738" y="1585891"/>
                </a:moveTo>
                <a:cubicBezTo>
                  <a:pt x="1436526" y="1585891"/>
                  <a:pt x="1426610" y="1575976"/>
                  <a:pt x="1426610" y="1563763"/>
                </a:cubicBezTo>
                <a:lnTo>
                  <a:pt x="1426610" y="1545323"/>
                </a:lnTo>
                <a:cubicBezTo>
                  <a:pt x="1426610" y="1533110"/>
                  <a:pt x="1436526" y="1523195"/>
                  <a:pt x="1448738" y="1523195"/>
                </a:cubicBezTo>
                <a:cubicBezTo>
                  <a:pt x="1460951" y="1523195"/>
                  <a:pt x="1470867" y="1533110"/>
                  <a:pt x="1470867" y="1545323"/>
                </a:cubicBezTo>
                <a:lnTo>
                  <a:pt x="1470867" y="1563763"/>
                </a:lnTo>
                <a:cubicBezTo>
                  <a:pt x="1470867" y="1575976"/>
                  <a:pt x="1460951" y="1585891"/>
                  <a:pt x="1448738" y="1585891"/>
                </a:cubicBezTo>
                <a:close/>
                <a:moveTo>
                  <a:pt x="1448738" y="1383079"/>
                </a:moveTo>
                <a:cubicBezTo>
                  <a:pt x="1436526" y="1383079"/>
                  <a:pt x="1426610" y="1373164"/>
                  <a:pt x="1426610" y="1360951"/>
                </a:cubicBezTo>
                <a:lnTo>
                  <a:pt x="1426610" y="1342510"/>
                </a:lnTo>
                <a:cubicBezTo>
                  <a:pt x="1426610" y="1330298"/>
                  <a:pt x="1436526" y="1320382"/>
                  <a:pt x="1448738" y="1320382"/>
                </a:cubicBezTo>
                <a:cubicBezTo>
                  <a:pt x="1460951" y="1320382"/>
                  <a:pt x="1470867" y="1330298"/>
                  <a:pt x="1470867" y="1342510"/>
                </a:cubicBezTo>
                <a:lnTo>
                  <a:pt x="1470867" y="1360951"/>
                </a:lnTo>
                <a:cubicBezTo>
                  <a:pt x="1470867" y="1373164"/>
                  <a:pt x="1460951" y="1383079"/>
                  <a:pt x="1448738" y="1383079"/>
                </a:cubicBezTo>
                <a:close/>
                <a:moveTo>
                  <a:pt x="1448738" y="1180267"/>
                </a:moveTo>
                <a:cubicBezTo>
                  <a:pt x="1436526" y="1180267"/>
                  <a:pt x="1426610" y="1170351"/>
                  <a:pt x="1426610" y="1158138"/>
                </a:cubicBezTo>
                <a:lnTo>
                  <a:pt x="1426610" y="1139698"/>
                </a:lnTo>
                <a:cubicBezTo>
                  <a:pt x="1426610" y="1127485"/>
                  <a:pt x="1436526" y="1117570"/>
                  <a:pt x="1448738" y="1117570"/>
                </a:cubicBezTo>
                <a:cubicBezTo>
                  <a:pt x="1460951" y="1117570"/>
                  <a:pt x="1470867" y="1127485"/>
                  <a:pt x="1470867" y="1139698"/>
                </a:cubicBezTo>
                <a:lnTo>
                  <a:pt x="1470867" y="1158138"/>
                </a:lnTo>
                <a:cubicBezTo>
                  <a:pt x="1470867" y="1170351"/>
                  <a:pt x="1460951" y="1180267"/>
                  <a:pt x="1448738" y="1180267"/>
                </a:cubicBezTo>
                <a:close/>
                <a:moveTo>
                  <a:pt x="1448738" y="977424"/>
                </a:moveTo>
                <a:cubicBezTo>
                  <a:pt x="1436526" y="977424"/>
                  <a:pt x="1426610" y="967508"/>
                  <a:pt x="1426610" y="955296"/>
                </a:cubicBezTo>
                <a:lnTo>
                  <a:pt x="1426610" y="936855"/>
                </a:lnTo>
                <a:cubicBezTo>
                  <a:pt x="1426610" y="924642"/>
                  <a:pt x="1436526" y="914727"/>
                  <a:pt x="1448738" y="914727"/>
                </a:cubicBezTo>
                <a:cubicBezTo>
                  <a:pt x="1460951" y="914727"/>
                  <a:pt x="1470867" y="924642"/>
                  <a:pt x="1470867" y="936855"/>
                </a:cubicBezTo>
                <a:lnTo>
                  <a:pt x="1470867" y="955296"/>
                </a:lnTo>
                <a:cubicBezTo>
                  <a:pt x="1470867" y="967539"/>
                  <a:pt x="1460951" y="977424"/>
                  <a:pt x="1448738" y="977424"/>
                </a:cubicBezTo>
                <a:close/>
                <a:moveTo>
                  <a:pt x="1448738" y="774611"/>
                </a:moveTo>
                <a:cubicBezTo>
                  <a:pt x="1436526" y="774611"/>
                  <a:pt x="1426610" y="764696"/>
                  <a:pt x="1426610" y="752483"/>
                </a:cubicBezTo>
                <a:lnTo>
                  <a:pt x="1426610" y="734043"/>
                </a:lnTo>
                <a:cubicBezTo>
                  <a:pt x="1426610" y="721830"/>
                  <a:pt x="1436526" y="711915"/>
                  <a:pt x="1448738" y="711915"/>
                </a:cubicBezTo>
                <a:cubicBezTo>
                  <a:pt x="1460951" y="711915"/>
                  <a:pt x="1470867" y="721830"/>
                  <a:pt x="1470867" y="734043"/>
                </a:cubicBezTo>
                <a:lnTo>
                  <a:pt x="1470867" y="752483"/>
                </a:lnTo>
                <a:cubicBezTo>
                  <a:pt x="1470867" y="764696"/>
                  <a:pt x="1460951" y="774611"/>
                  <a:pt x="1448738" y="774611"/>
                </a:cubicBezTo>
                <a:close/>
                <a:moveTo>
                  <a:pt x="1448738" y="571799"/>
                </a:moveTo>
                <a:cubicBezTo>
                  <a:pt x="1436526" y="571799"/>
                  <a:pt x="1426610" y="561883"/>
                  <a:pt x="1426610" y="549670"/>
                </a:cubicBezTo>
                <a:lnTo>
                  <a:pt x="1426610" y="531230"/>
                </a:lnTo>
                <a:cubicBezTo>
                  <a:pt x="1426610" y="519017"/>
                  <a:pt x="1436526" y="509102"/>
                  <a:pt x="1448738" y="509102"/>
                </a:cubicBezTo>
                <a:cubicBezTo>
                  <a:pt x="1460951" y="509102"/>
                  <a:pt x="1470867" y="519017"/>
                  <a:pt x="1470867" y="531230"/>
                </a:cubicBezTo>
                <a:lnTo>
                  <a:pt x="1470867" y="549670"/>
                </a:lnTo>
                <a:cubicBezTo>
                  <a:pt x="1470867" y="561883"/>
                  <a:pt x="1460951" y="571799"/>
                  <a:pt x="1448738" y="571799"/>
                </a:cubicBezTo>
                <a:close/>
                <a:moveTo>
                  <a:pt x="1448738" y="368986"/>
                </a:moveTo>
                <a:cubicBezTo>
                  <a:pt x="1436526" y="368986"/>
                  <a:pt x="1426610" y="359071"/>
                  <a:pt x="1426610" y="346858"/>
                </a:cubicBezTo>
                <a:lnTo>
                  <a:pt x="1426610" y="328418"/>
                </a:lnTo>
                <a:cubicBezTo>
                  <a:pt x="1426610" y="316205"/>
                  <a:pt x="1436526" y="306289"/>
                  <a:pt x="1448738" y="306289"/>
                </a:cubicBezTo>
                <a:cubicBezTo>
                  <a:pt x="1460951" y="306289"/>
                  <a:pt x="1470867" y="316205"/>
                  <a:pt x="1470867" y="328418"/>
                </a:cubicBezTo>
                <a:lnTo>
                  <a:pt x="1470867" y="346858"/>
                </a:lnTo>
                <a:cubicBezTo>
                  <a:pt x="1470867" y="359071"/>
                  <a:pt x="1460951" y="368986"/>
                  <a:pt x="1448738" y="368986"/>
                </a:cubicBezTo>
                <a:close/>
                <a:moveTo>
                  <a:pt x="1396411" y="176785"/>
                </a:moveTo>
                <a:cubicBezTo>
                  <a:pt x="1389337" y="176785"/>
                  <a:pt x="1382384" y="173399"/>
                  <a:pt x="1378091" y="167111"/>
                </a:cubicBezTo>
                <a:cubicBezTo>
                  <a:pt x="1374887" y="162425"/>
                  <a:pt x="1371532" y="157770"/>
                  <a:pt x="1368055" y="153296"/>
                </a:cubicBezTo>
                <a:cubicBezTo>
                  <a:pt x="1360588" y="143622"/>
                  <a:pt x="1362342" y="129747"/>
                  <a:pt x="1372015" y="122250"/>
                </a:cubicBezTo>
                <a:cubicBezTo>
                  <a:pt x="1381658" y="114783"/>
                  <a:pt x="1395564" y="116536"/>
                  <a:pt x="1403061" y="126210"/>
                </a:cubicBezTo>
                <a:cubicBezTo>
                  <a:pt x="1407081" y="131409"/>
                  <a:pt x="1411011" y="136790"/>
                  <a:pt x="1414699" y="142232"/>
                </a:cubicBezTo>
                <a:cubicBezTo>
                  <a:pt x="1421592" y="152329"/>
                  <a:pt x="1418962" y="166083"/>
                  <a:pt x="1408865" y="172976"/>
                </a:cubicBezTo>
                <a:cubicBezTo>
                  <a:pt x="1405026" y="175545"/>
                  <a:pt x="1400703" y="176785"/>
                  <a:pt x="1396411" y="176785"/>
                </a:cubicBezTo>
                <a:close/>
                <a:moveTo>
                  <a:pt x="1236645" y="58072"/>
                </a:moveTo>
                <a:cubicBezTo>
                  <a:pt x="1234439" y="58072"/>
                  <a:pt x="1232232" y="57739"/>
                  <a:pt x="1230025" y="57044"/>
                </a:cubicBezTo>
                <a:cubicBezTo>
                  <a:pt x="1224614" y="55351"/>
                  <a:pt x="1219082" y="53809"/>
                  <a:pt x="1213580" y="52449"/>
                </a:cubicBezTo>
                <a:cubicBezTo>
                  <a:pt x="1201730" y="49517"/>
                  <a:pt x="1194475" y="37515"/>
                  <a:pt x="1197407" y="25665"/>
                </a:cubicBezTo>
                <a:cubicBezTo>
                  <a:pt x="1200339" y="13815"/>
                  <a:pt x="1212340" y="6560"/>
                  <a:pt x="1224190" y="9492"/>
                </a:cubicBezTo>
                <a:cubicBezTo>
                  <a:pt x="1230569" y="11064"/>
                  <a:pt x="1236978" y="12848"/>
                  <a:pt x="1243235" y="14813"/>
                </a:cubicBezTo>
                <a:cubicBezTo>
                  <a:pt x="1254904" y="18471"/>
                  <a:pt x="1261403" y="30865"/>
                  <a:pt x="1257746" y="42534"/>
                </a:cubicBezTo>
                <a:cubicBezTo>
                  <a:pt x="1254783" y="51995"/>
                  <a:pt x="1246047" y="58072"/>
                  <a:pt x="1236645" y="58072"/>
                </a:cubicBezTo>
                <a:close/>
                <a:moveTo>
                  <a:pt x="1035253" y="44257"/>
                </a:moveTo>
                <a:lnTo>
                  <a:pt x="1016813" y="44257"/>
                </a:lnTo>
                <a:cubicBezTo>
                  <a:pt x="1004600" y="44257"/>
                  <a:pt x="994685" y="34341"/>
                  <a:pt x="994685" y="22128"/>
                </a:cubicBezTo>
                <a:cubicBezTo>
                  <a:pt x="994685" y="9915"/>
                  <a:pt x="1004600" y="0"/>
                  <a:pt x="1016813" y="0"/>
                </a:cubicBezTo>
                <a:lnTo>
                  <a:pt x="1035253" y="0"/>
                </a:lnTo>
                <a:cubicBezTo>
                  <a:pt x="1047466" y="0"/>
                  <a:pt x="1057382" y="9915"/>
                  <a:pt x="1057382" y="22128"/>
                </a:cubicBezTo>
                <a:cubicBezTo>
                  <a:pt x="1057382" y="34371"/>
                  <a:pt x="1047466" y="44257"/>
                  <a:pt x="1035253" y="44257"/>
                </a:cubicBezTo>
                <a:close/>
                <a:moveTo>
                  <a:pt x="832411" y="44257"/>
                </a:moveTo>
                <a:lnTo>
                  <a:pt x="813971" y="44257"/>
                </a:lnTo>
                <a:cubicBezTo>
                  <a:pt x="801758" y="44257"/>
                  <a:pt x="791843" y="34341"/>
                  <a:pt x="791843" y="22128"/>
                </a:cubicBezTo>
                <a:cubicBezTo>
                  <a:pt x="791843" y="9915"/>
                  <a:pt x="801758" y="0"/>
                  <a:pt x="813971" y="0"/>
                </a:cubicBezTo>
                <a:lnTo>
                  <a:pt x="832411" y="0"/>
                </a:lnTo>
                <a:cubicBezTo>
                  <a:pt x="844624" y="0"/>
                  <a:pt x="854540" y="9915"/>
                  <a:pt x="854540" y="22128"/>
                </a:cubicBezTo>
                <a:cubicBezTo>
                  <a:pt x="854540" y="34371"/>
                  <a:pt x="844654" y="44257"/>
                  <a:pt x="832411" y="44257"/>
                </a:cubicBezTo>
                <a:close/>
                <a:moveTo>
                  <a:pt x="629598" y="44257"/>
                </a:moveTo>
                <a:lnTo>
                  <a:pt x="611159" y="44257"/>
                </a:lnTo>
                <a:cubicBezTo>
                  <a:pt x="598946" y="44257"/>
                  <a:pt x="589030" y="34341"/>
                  <a:pt x="589030" y="22128"/>
                </a:cubicBezTo>
                <a:cubicBezTo>
                  <a:pt x="589030" y="9915"/>
                  <a:pt x="598946" y="0"/>
                  <a:pt x="611159" y="0"/>
                </a:cubicBezTo>
                <a:lnTo>
                  <a:pt x="629598" y="0"/>
                </a:lnTo>
                <a:cubicBezTo>
                  <a:pt x="641811" y="0"/>
                  <a:pt x="651727" y="9915"/>
                  <a:pt x="651727" y="22128"/>
                </a:cubicBezTo>
                <a:cubicBezTo>
                  <a:pt x="651727" y="34371"/>
                  <a:pt x="641811" y="44257"/>
                  <a:pt x="629598" y="44257"/>
                </a:cubicBezTo>
                <a:close/>
                <a:moveTo>
                  <a:pt x="426786" y="44257"/>
                </a:moveTo>
                <a:lnTo>
                  <a:pt x="408346" y="44257"/>
                </a:lnTo>
                <a:cubicBezTo>
                  <a:pt x="396133" y="44257"/>
                  <a:pt x="386217" y="34341"/>
                  <a:pt x="386217" y="22128"/>
                </a:cubicBezTo>
                <a:cubicBezTo>
                  <a:pt x="386217" y="9915"/>
                  <a:pt x="396133" y="0"/>
                  <a:pt x="408346" y="0"/>
                </a:cubicBezTo>
                <a:lnTo>
                  <a:pt x="426786" y="0"/>
                </a:lnTo>
                <a:cubicBezTo>
                  <a:pt x="438999" y="0"/>
                  <a:pt x="448914" y="9915"/>
                  <a:pt x="448914" y="22128"/>
                </a:cubicBezTo>
                <a:cubicBezTo>
                  <a:pt x="448914" y="34371"/>
                  <a:pt x="438999" y="44257"/>
                  <a:pt x="426786" y="44257"/>
                </a:cubicBezTo>
                <a:close/>
                <a:moveTo>
                  <a:pt x="223974" y="44257"/>
                </a:moveTo>
                <a:lnTo>
                  <a:pt x="205533" y="44257"/>
                </a:lnTo>
                <a:cubicBezTo>
                  <a:pt x="193321" y="44257"/>
                  <a:pt x="183405" y="34341"/>
                  <a:pt x="183405" y="22128"/>
                </a:cubicBezTo>
                <a:cubicBezTo>
                  <a:pt x="183405" y="9915"/>
                  <a:pt x="193321" y="0"/>
                  <a:pt x="205533" y="0"/>
                </a:cubicBezTo>
                <a:lnTo>
                  <a:pt x="223974" y="0"/>
                </a:lnTo>
                <a:cubicBezTo>
                  <a:pt x="236187" y="0"/>
                  <a:pt x="246102" y="9915"/>
                  <a:pt x="246102" y="22128"/>
                </a:cubicBezTo>
                <a:cubicBezTo>
                  <a:pt x="246102" y="34371"/>
                  <a:pt x="236187" y="44257"/>
                  <a:pt x="223974" y="44257"/>
                </a:cubicBez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90" name="Google Shape;590;p22"/>
          <p:cNvSpPr/>
          <p:nvPr/>
        </p:nvSpPr>
        <p:spPr>
          <a:xfrm>
            <a:off x="8865357" y="1284200"/>
            <a:ext cx="2387244" cy="2409898"/>
          </a:xfrm>
          <a:custGeom>
            <a:rect b="b" l="l" r="r" t="t"/>
            <a:pathLst>
              <a:path extrusionOk="0" h="1498587" w="1484500">
                <a:moveTo>
                  <a:pt x="1484500" y="1498587"/>
                </a:moveTo>
                <a:lnTo>
                  <a:pt x="1363581" y="1498587"/>
                </a:lnTo>
                <a:lnTo>
                  <a:pt x="1363581" y="362638"/>
                </a:lnTo>
                <a:cubicBezTo>
                  <a:pt x="1363581" y="229354"/>
                  <a:pt x="1255146" y="120920"/>
                  <a:pt x="1121862" y="120920"/>
                </a:cubicBezTo>
                <a:lnTo>
                  <a:pt x="0" y="120920"/>
                </a:lnTo>
                <a:lnTo>
                  <a:pt x="0" y="0"/>
                </a:lnTo>
                <a:lnTo>
                  <a:pt x="1121862" y="0"/>
                </a:lnTo>
                <a:cubicBezTo>
                  <a:pt x="1321833" y="0"/>
                  <a:pt x="1484500" y="162697"/>
                  <a:pt x="1484500" y="362638"/>
                </a:cubicBezTo>
                <a:lnTo>
                  <a:pt x="1484500" y="1498587"/>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91" name="Google Shape;591;p22"/>
          <p:cNvSpPr/>
          <p:nvPr/>
        </p:nvSpPr>
        <p:spPr>
          <a:xfrm>
            <a:off x="3112105" y="1087527"/>
            <a:ext cx="1645920" cy="548640"/>
          </a:xfrm>
          <a:prstGeom prst="roundRect">
            <a:avLst>
              <a:gd fmla="val 31471" name="adj"/>
            </a:avLst>
          </a:prstGeom>
          <a:solidFill>
            <a:schemeClr val="lt1"/>
          </a:solidFill>
          <a:ln>
            <a:noFill/>
          </a:ln>
          <a:effectLst>
            <a:outerShdw blurRad="127000" rotWithShape="0" algn="ctr">
              <a:srgbClr val="000000">
                <a:alpha val="2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592" name="Google Shape;592;p22"/>
          <p:cNvSpPr txBox="1"/>
          <p:nvPr/>
        </p:nvSpPr>
        <p:spPr>
          <a:xfrm>
            <a:off x="3157825" y="1133247"/>
            <a:ext cx="1554480" cy="457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3BA28"/>
                </a:solidFill>
                <a:latin typeface="Montserrat"/>
                <a:ea typeface="Montserrat"/>
                <a:cs typeface="Montserrat"/>
                <a:sym typeface="Montserrat"/>
              </a:rPr>
              <a:t>BEFORE</a:t>
            </a:r>
            <a:endParaRPr b="1" sz="2400">
              <a:solidFill>
                <a:srgbClr val="F3BA28"/>
              </a:solidFill>
              <a:latin typeface="Montserrat"/>
              <a:ea typeface="Montserrat"/>
              <a:cs typeface="Montserrat"/>
              <a:sym typeface="Montserrat"/>
            </a:endParaRPr>
          </a:p>
        </p:txBody>
      </p:sp>
      <p:sp>
        <p:nvSpPr>
          <p:cNvPr id="593" name="Google Shape;593;p22"/>
          <p:cNvSpPr/>
          <p:nvPr/>
        </p:nvSpPr>
        <p:spPr>
          <a:xfrm>
            <a:off x="7343885" y="1070266"/>
            <a:ext cx="1554480" cy="548640"/>
          </a:xfrm>
          <a:prstGeom prst="roundRect">
            <a:avLst>
              <a:gd fmla="val 31471" name="adj"/>
            </a:avLst>
          </a:prstGeom>
          <a:solidFill>
            <a:schemeClr val="lt1"/>
          </a:solidFill>
          <a:ln>
            <a:noFill/>
          </a:ln>
          <a:effectLst>
            <a:outerShdw blurRad="127000" rotWithShape="0" algn="ctr">
              <a:srgbClr val="000000">
                <a:alpha val="2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594" name="Google Shape;594;p22"/>
          <p:cNvSpPr txBox="1"/>
          <p:nvPr/>
        </p:nvSpPr>
        <p:spPr>
          <a:xfrm>
            <a:off x="7481045" y="1115986"/>
            <a:ext cx="1280160" cy="457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3BA28"/>
                </a:solidFill>
                <a:latin typeface="Montserrat"/>
                <a:ea typeface="Montserrat"/>
                <a:cs typeface="Montserrat"/>
                <a:sym typeface="Montserrat"/>
              </a:rPr>
              <a:t>AFTER</a:t>
            </a:r>
            <a:endParaRPr b="1" sz="2400">
              <a:solidFill>
                <a:srgbClr val="F3BA28"/>
              </a:solidFill>
              <a:latin typeface="Montserrat"/>
              <a:ea typeface="Montserrat"/>
              <a:cs typeface="Montserrat"/>
              <a:sym typeface="Montserrat"/>
            </a:endParaRPr>
          </a:p>
        </p:txBody>
      </p:sp>
      <p:sp>
        <p:nvSpPr>
          <p:cNvPr id="595" name="Google Shape;595;p22"/>
          <p:cNvSpPr/>
          <p:nvPr/>
        </p:nvSpPr>
        <p:spPr>
          <a:xfrm flipH="1">
            <a:off x="893135" y="1345150"/>
            <a:ext cx="2365319" cy="4704826"/>
          </a:xfrm>
          <a:custGeom>
            <a:rect b="b" l="l" r="r" t="t"/>
            <a:pathLst>
              <a:path extrusionOk="0" h="2925680" w="1470866">
                <a:moveTo>
                  <a:pt x="1054661" y="2925681"/>
                </a:moveTo>
                <a:lnTo>
                  <a:pt x="1036221" y="2925681"/>
                </a:lnTo>
                <a:cubicBezTo>
                  <a:pt x="1024008" y="2925681"/>
                  <a:pt x="1014092" y="2915766"/>
                  <a:pt x="1014092" y="2903553"/>
                </a:cubicBezTo>
                <a:cubicBezTo>
                  <a:pt x="1014092" y="2891340"/>
                  <a:pt x="1024008" y="2881424"/>
                  <a:pt x="1036221" y="2881424"/>
                </a:cubicBezTo>
                <a:lnTo>
                  <a:pt x="1054661" y="2881424"/>
                </a:lnTo>
                <a:cubicBezTo>
                  <a:pt x="1066874" y="2881424"/>
                  <a:pt x="1076790" y="2891340"/>
                  <a:pt x="1076790" y="2903553"/>
                </a:cubicBezTo>
                <a:cubicBezTo>
                  <a:pt x="1076790" y="2915766"/>
                  <a:pt x="1066874" y="2925681"/>
                  <a:pt x="1054661" y="2925681"/>
                </a:cubicBezTo>
                <a:close/>
                <a:moveTo>
                  <a:pt x="851849" y="2925681"/>
                </a:moveTo>
                <a:lnTo>
                  <a:pt x="833409" y="2925681"/>
                </a:lnTo>
                <a:cubicBezTo>
                  <a:pt x="821196" y="2925681"/>
                  <a:pt x="811280" y="2915766"/>
                  <a:pt x="811280" y="2903553"/>
                </a:cubicBezTo>
                <a:cubicBezTo>
                  <a:pt x="811280" y="2891340"/>
                  <a:pt x="821196" y="2881424"/>
                  <a:pt x="833409" y="2881424"/>
                </a:cubicBezTo>
                <a:lnTo>
                  <a:pt x="851849" y="2881424"/>
                </a:lnTo>
                <a:cubicBezTo>
                  <a:pt x="864062" y="2881424"/>
                  <a:pt x="873977" y="2891340"/>
                  <a:pt x="873977" y="2903553"/>
                </a:cubicBezTo>
                <a:cubicBezTo>
                  <a:pt x="873977" y="2915766"/>
                  <a:pt x="864062" y="2925681"/>
                  <a:pt x="851849" y="2925681"/>
                </a:cubicBezTo>
                <a:close/>
                <a:moveTo>
                  <a:pt x="649037" y="2925681"/>
                </a:moveTo>
                <a:lnTo>
                  <a:pt x="630596" y="2925681"/>
                </a:lnTo>
                <a:cubicBezTo>
                  <a:pt x="618383" y="2925681"/>
                  <a:pt x="608468" y="2915766"/>
                  <a:pt x="608468" y="2903553"/>
                </a:cubicBezTo>
                <a:cubicBezTo>
                  <a:pt x="608468" y="2891340"/>
                  <a:pt x="618383" y="2881424"/>
                  <a:pt x="630596" y="2881424"/>
                </a:cubicBezTo>
                <a:lnTo>
                  <a:pt x="649037" y="2881424"/>
                </a:lnTo>
                <a:cubicBezTo>
                  <a:pt x="661249" y="2881424"/>
                  <a:pt x="671164" y="2891340"/>
                  <a:pt x="671164" y="2903553"/>
                </a:cubicBezTo>
                <a:cubicBezTo>
                  <a:pt x="671164" y="2915766"/>
                  <a:pt x="661249" y="2925681"/>
                  <a:pt x="649037" y="2925681"/>
                </a:cubicBezTo>
                <a:close/>
                <a:moveTo>
                  <a:pt x="446194" y="2925681"/>
                </a:moveTo>
                <a:lnTo>
                  <a:pt x="427753" y="2925681"/>
                </a:lnTo>
                <a:cubicBezTo>
                  <a:pt x="415540" y="2925681"/>
                  <a:pt x="405625" y="2915766"/>
                  <a:pt x="405625" y="2903553"/>
                </a:cubicBezTo>
                <a:cubicBezTo>
                  <a:pt x="405625" y="2891340"/>
                  <a:pt x="415540" y="2881424"/>
                  <a:pt x="427753" y="2881424"/>
                </a:cubicBezTo>
                <a:lnTo>
                  <a:pt x="446194" y="2881424"/>
                </a:lnTo>
                <a:cubicBezTo>
                  <a:pt x="458407" y="2881424"/>
                  <a:pt x="468322" y="2891340"/>
                  <a:pt x="468322" y="2903553"/>
                </a:cubicBezTo>
                <a:cubicBezTo>
                  <a:pt x="468322" y="2915766"/>
                  <a:pt x="458437" y="2925681"/>
                  <a:pt x="446194" y="2925681"/>
                </a:cubicBezTo>
                <a:close/>
                <a:moveTo>
                  <a:pt x="243381" y="2925681"/>
                </a:moveTo>
                <a:lnTo>
                  <a:pt x="224941" y="2925681"/>
                </a:lnTo>
                <a:cubicBezTo>
                  <a:pt x="212728" y="2925681"/>
                  <a:pt x="202813" y="2915766"/>
                  <a:pt x="202813" y="2903553"/>
                </a:cubicBezTo>
                <a:cubicBezTo>
                  <a:pt x="202813" y="2891340"/>
                  <a:pt x="212728" y="2881424"/>
                  <a:pt x="224941" y="2881424"/>
                </a:cubicBezTo>
                <a:lnTo>
                  <a:pt x="243381" y="2881424"/>
                </a:lnTo>
                <a:cubicBezTo>
                  <a:pt x="255594" y="2881424"/>
                  <a:pt x="265510" y="2891340"/>
                  <a:pt x="265510" y="2903553"/>
                </a:cubicBezTo>
                <a:cubicBezTo>
                  <a:pt x="265510" y="2915766"/>
                  <a:pt x="255594" y="2925681"/>
                  <a:pt x="243381" y="2925681"/>
                </a:cubicBezTo>
                <a:close/>
                <a:moveTo>
                  <a:pt x="40569" y="2925681"/>
                </a:moveTo>
                <a:lnTo>
                  <a:pt x="22128" y="2925681"/>
                </a:lnTo>
                <a:cubicBezTo>
                  <a:pt x="9915" y="2925681"/>
                  <a:pt x="0" y="2915766"/>
                  <a:pt x="0" y="2903553"/>
                </a:cubicBezTo>
                <a:cubicBezTo>
                  <a:pt x="0" y="2891340"/>
                  <a:pt x="9915" y="2881424"/>
                  <a:pt x="22128" y="2881424"/>
                </a:cubicBezTo>
                <a:lnTo>
                  <a:pt x="40569" y="2881424"/>
                </a:lnTo>
                <a:cubicBezTo>
                  <a:pt x="52781" y="2881424"/>
                  <a:pt x="62697" y="2891340"/>
                  <a:pt x="62697" y="2903553"/>
                </a:cubicBezTo>
                <a:cubicBezTo>
                  <a:pt x="62697" y="2915766"/>
                  <a:pt x="52781" y="2925681"/>
                  <a:pt x="40569" y="2925681"/>
                </a:cubicBezTo>
                <a:close/>
                <a:moveTo>
                  <a:pt x="1237552" y="2911594"/>
                </a:moveTo>
                <a:cubicBezTo>
                  <a:pt x="1228151" y="2911594"/>
                  <a:pt x="1219445" y="2905578"/>
                  <a:pt x="1216482" y="2896147"/>
                </a:cubicBezTo>
                <a:cubicBezTo>
                  <a:pt x="1212794" y="2884508"/>
                  <a:pt x="1219233" y="2872053"/>
                  <a:pt x="1230902" y="2868365"/>
                </a:cubicBezTo>
                <a:cubicBezTo>
                  <a:pt x="1236282" y="2866672"/>
                  <a:pt x="1241724" y="2864738"/>
                  <a:pt x="1247044" y="2862712"/>
                </a:cubicBezTo>
                <a:cubicBezTo>
                  <a:pt x="1258441" y="2858299"/>
                  <a:pt x="1271258" y="2863982"/>
                  <a:pt x="1275642" y="2875378"/>
                </a:cubicBezTo>
                <a:cubicBezTo>
                  <a:pt x="1280056" y="2886775"/>
                  <a:pt x="1274372" y="2899593"/>
                  <a:pt x="1262975" y="2903976"/>
                </a:cubicBezTo>
                <a:cubicBezTo>
                  <a:pt x="1256808" y="2906364"/>
                  <a:pt x="1250521" y="2908571"/>
                  <a:pt x="1244263" y="2910536"/>
                </a:cubicBezTo>
                <a:cubicBezTo>
                  <a:pt x="1242026" y="2911262"/>
                  <a:pt x="1239789" y="2911594"/>
                  <a:pt x="1237552" y="2911594"/>
                </a:cubicBezTo>
                <a:close/>
                <a:moveTo>
                  <a:pt x="1396924" y="2792337"/>
                </a:moveTo>
                <a:cubicBezTo>
                  <a:pt x="1392662" y="2792337"/>
                  <a:pt x="1388339" y="2791098"/>
                  <a:pt x="1384560" y="2788528"/>
                </a:cubicBezTo>
                <a:cubicBezTo>
                  <a:pt x="1374433" y="2781666"/>
                  <a:pt x="1371773" y="2767911"/>
                  <a:pt x="1378635" y="2757815"/>
                </a:cubicBezTo>
                <a:cubicBezTo>
                  <a:pt x="1381809" y="2753129"/>
                  <a:pt x="1384863" y="2748292"/>
                  <a:pt x="1387765" y="2743395"/>
                </a:cubicBezTo>
                <a:cubicBezTo>
                  <a:pt x="1393992" y="2732875"/>
                  <a:pt x="1407535" y="2729398"/>
                  <a:pt x="1418085" y="2735595"/>
                </a:cubicBezTo>
                <a:cubicBezTo>
                  <a:pt x="1428605" y="2741823"/>
                  <a:pt x="1432081" y="2755396"/>
                  <a:pt x="1425885" y="2765916"/>
                </a:cubicBezTo>
                <a:cubicBezTo>
                  <a:pt x="1422529" y="2771569"/>
                  <a:pt x="1418992" y="2777192"/>
                  <a:pt x="1415304" y="2782603"/>
                </a:cubicBezTo>
                <a:cubicBezTo>
                  <a:pt x="1411011" y="2788951"/>
                  <a:pt x="1404029" y="2792337"/>
                  <a:pt x="1396924" y="2792337"/>
                </a:cubicBezTo>
                <a:close/>
                <a:moveTo>
                  <a:pt x="1448738" y="2599984"/>
                </a:moveTo>
                <a:cubicBezTo>
                  <a:pt x="1436526" y="2599984"/>
                  <a:pt x="1426610" y="2590069"/>
                  <a:pt x="1426610" y="2577856"/>
                </a:cubicBezTo>
                <a:lnTo>
                  <a:pt x="1426610" y="2559416"/>
                </a:lnTo>
                <a:cubicBezTo>
                  <a:pt x="1426610" y="2547203"/>
                  <a:pt x="1436526" y="2537287"/>
                  <a:pt x="1448738" y="2537287"/>
                </a:cubicBezTo>
                <a:cubicBezTo>
                  <a:pt x="1460951" y="2537287"/>
                  <a:pt x="1470867" y="2547203"/>
                  <a:pt x="1470867" y="2559416"/>
                </a:cubicBezTo>
                <a:lnTo>
                  <a:pt x="1470867" y="2577856"/>
                </a:lnTo>
                <a:cubicBezTo>
                  <a:pt x="1470867" y="2590069"/>
                  <a:pt x="1460951" y="2599984"/>
                  <a:pt x="1448738" y="2599984"/>
                </a:cubicBezTo>
                <a:close/>
                <a:moveTo>
                  <a:pt x="1448738" y="2397172"/>
                </a:moveTo>
                <a:cubicBezTo>
                  <a:pt x="1436526" y="2397172"/>
                  <a:pt x="1426610" y="2387256"/>
                  <a:pt x="1426610" y="2375043"/>
                </a:cubicBezTo>
                <a:lnTo>
                  <a:pt x="1426610" y="2356603"/>
                </a:lnTo>
                <a:cubicBezTo>
                  <a:pt x="1426610" y="2344390"/>
                  <a:pt x="1436526" y="2334475"/>
                  <a:pt x="1448738" y="2334475"/>
                </a:cubicBezTo>
                <a:cubicBezTo>
                  <a:pt x="1460951" y="2334475"/>
                  <a:pt x="1470867" y="2344390"/>
                  <a:pt x="1470867" y="2356603"/>
                </a:cubicBezTo>
                <a:lnTo>
                  <a:pt x="1470867" y="2375043"/>
                </a:lnTo>
                <a:cubicBezTo>
                  <a:pt x="1470867" y="2387256"/>
                  <a:pt x="1460951" y="2397172"/>
                  <a:pt x="1448738" y="2397172"/>
                </a:cubicBezTo>
                <a:close/>
                <a:moveTo>
                  <a:pt x="1448738" y="2194359"/>
                </a:moveTo>
                <a:cubicBezTo>
                  <a:pt x="1436526" y="2194359"/>
                  <a:pt x="1426610" y="2184444"/>
                  <a:pt x="1426610" y="2172231"/>
                </a:cubicBezTo>
                <a:lnTo>
                  <a:pt x="1426610" y="2153791"/>
                </a:lnTo>
                <a:cubicBezTo>
                  <a:pt x="1426610" y="2141578"/>
                  <a:pt x="1436526" y="2131662"/>
                  <a:pt x="1448738" y="2131662"/>
                </a:cubicBezTo>
                <a:cubicBezTo>
                  <a:pt x="1460951" y="2131662"/>
                  <a:pt x="1470867" y="2141578"/>
                  <a:pt x="1470867" y="2153791"/>
                </a:cubicBezTo>
                <a:lnTo>
                  <a:pt x="1470867" y="2172231"/>
                </a:lnTo>
                <a:cubicBezTo>
                  <a:pt x="1470867" y="2184444"/>
                  <a:pt x="1460951" y="2194359"/>
                  <a:pt x="1448738" y="2194359"/>
                </a:cubicBezTo>
                <a:close/>
                <a:moveTo>
                  <a:pt x="1448738" y="1991517"/>
                </a:moveTo>
                <a:cubicBezTo>
                  <a:pt x="1436526" y="1991517"/>
                  <a:pt x="1426610" y="1981601"/>
                  <a:pt x="1426610" y="1969388"/>
                </a:cubicBezTo>
                <a:lnTo>
                  <a:pt x="1426610" y="1950948"/>
                </a:lnTo>
                <a:cubicBezTo>
                  <a:pt x="1426610" y="1938735"/>
                  <a:pt x="1436526" y="1928819"/>
                  <a:pt x="1448738" y="1928819"/>
                </a:cubicBezTo>
                <a:cubicBezTo>
                  <a:pt x="1460951" y="1928819"/>
                  <a:pt x="1470867" y="1938735"/>
                  <a:pt x="1470867" y="1950948"/>
                </a:cubicBezTo>
                <a:lnTo>
                  <a:pt x="1470867" y="1969388"/>
                </a:lnTo>
                <a:cubicBezTo>
                  <a:pt x="1470867" y="1981631"/>
                  <a:pt x="1460951" y="1991517"/>
                  <a:pt x="1448738" y="1991517"/>
                </a:cubicBezTo>
                <a:close/>
                <a:moveTo>
                  <a:pt x="1448738" y="1788704"/>
                </a:moveTo>
                <a:cubicBezTo>
                  <a:pt x="1436526" y="1788704"/>
                  <a:pt x="1426610" y="1778788"/>
                  <a:pt x="1426610" y="1766576"/>
                </a:cubicBezTo>
                <a:lnTo>
                  <a:pt x="1426610" y="1748135"/>
                </a:lnTo>
                <a:cubicBezTo>
                  <a:pt x="1426610" y="1735922"/>
                  <a:pt x="1436526" y="1726007"/>
                  <a:pt x="1448738" y="1726007"/>
                </a:cubicBezTo>
                <a:cubicBezTo>
                  <a:pt x="1460951" y="1726007"/>
                  <a:pt x="1470867" y="1735922"/>
                  <a:pt x="1470867" y="1748135"/>
                </a:cubicBezTo>
                <a:lnTo>
                  <a:pt x="1470867" y="1766576"/>
                </a:lnTo>
                <a:cubicBezTo>
                  <a:pt x="1470867" y="1778788"/>
                  <a:pt x="1460951" y="1788704"/>
                  <a:pt x="1448738" y="1788704"/>
                </a:cubicBezTo>
                <a:close/>
                <a:moveTo>
                  <a:pt x="1448738" y="1585891"/>
                </a:moveTo>
                <a:cubicBezTo>
                  <a:pt x="1436526" y="1585891"/>
                  <a:pt x="1426610" y="1575976"/>
                  <a:pt x="1426610" y="1563763"/>
                </a:cubicBezTo>
                <a:lnTo>
                  <a:pt x="1426610" y="1545323"/>
                </a:lnTo>
                <a:cubicBezTo>
                  <a:pt x="1426610" y="1533110"/>
                  <a:pt x="1436526" y="1523195"/>
                  <a:pt x="1448738" y="1523195"/>
                </a:cubicBezTo>
                <a:cubicBezTo>
                  <a:pt x="1460951" y="1523195"/>
                  <a:pt x="1470867" y="1533110"/>
                  <a:pt x="1470867" y="1545323"/>
                </a:cubicBezTo>
                <a:lnTo>
                  <a:pt x="1470867" y="1563763"/>
                </a:lnTo>
                <a:cubicBezTo>
                  <a:pt x="1470867" y="1575976"/>
                  <a:pt x="1460951" y="1585891"/>
                  <a:pt x="1448738" y="1585891"/>
                </a:cubicBezTo>
                <a:close/>
                <a:moveTo>
                  <a:pt x="1448738" y="1383079"/>
                </a:moveTo>
                <a:cubicBezTo>
                  <a:pt x="1436526" y="1383079"/>
                  <a:pt x="1426610" y="1373164"/>
                  <a:pt x="1426610" y="1360951"/>
                </a:cubicBezTo>
                <a:lnTo>
                  <a:pt x="1426610" y="1342510"/>
                </a:lnTo>
                <a:cubicBezTo>
                  <a:pt x="1426610" y="1330298"/>
                  <a:pt x="1436526" y="1320382"/>
                  <a:pt x="1448738" y="1320382"/>
                </a:cubicBezTo>
                <a:cubicBezTo>
                  <a:pt x="1460951" y="1320382"/>
                  <a:pt x="1470867" y="1330298"/>
                  <a:pt x="1470867" y="1342510"/>
                </a:cubicBezTo>
                <a:lnTo>
                  <a:pt x="1470867" y="1360951"/>
                </a:lnTo>
                <a:cubicBezTo>
                  <a:pt x="1470867" y="1373164"/>
                  <a:pt x="1460951" y="1383079"/>
                  <a:pt x="1448738" y="1383079"/>
                </a:cubicBezTo>
                <a:close/>
                <a:moveTo>
                  <a:pt x="1448738" y="1180267"/>
                </a:moveTo>
                <a:cubicBezTo>
                  <a:pt x="1436526" y="1180267"/>
                  <a:pt x="1426610" y="1170351"/>
                  <a:pt x="1426610" y="1158138"/>
                </a:cubicBezTo>
                <a:lnTo>
                  <a:pt x="1426610" y="1139698"/>
                </a:lnTo>
                <a:cubicBezTo>
                  <a:pt x="1426610" y="1127485"/>
                  <a:pt x="1436526" y="1117570"/>
                  <a:pt x="1448738" y="1117570"/>
                </a:cubicBezTo>
                <a:cubicBezTo>
                  <a:pt x="1460951" y="1117570"/>
                  <a:pt x="1470867" y="1127485"/>
                  <a:pt x="1470867" y="1139698"/>
                </a:cubicBezTo>
                <a:lnTo>
                  <a:pt x="1470867" y="1158138"/>
                </a:lnTo>
                <a:cubicBezTo>
                  <a:pt x="1470867" y="1170351"/>
                  <a:pt x="1460951" y="1180267"/>
                  <a:pt x="1448738" y="1180267"/>
                </a:cubicBezTo>
                <a:close/>
                <a:moveTo>
                  <a:pt x="1448738" y="977424"/>
                </a:moveTo>
                <a:cubicBezTo>
                  <a:pt x="1436526" y="977424"/>
                  <a:pt x="1426610" y="967508"/>
                  <a:pt x="1426610" y="955296"/>
                </a:cubicBezTo>
                <a:lnTo>
                  <a:pt x="1426610" y="936855"/>
                </a:lnTo>
                <a:cubicBezTo>
                  <a:pt x="1426610" y="924642"/>
                  <a:pt x="1436526" y="914727"/>
                  <a:pt x="1448738" y="914727"/>
                </a:cubicBezTo>
                <a:cubicBezTo>
                  <a:pt x="1460951" y="914727"/>
                  <a:pt x="1470867" y="924642"/>
                  <a:pt x="1470867" y="936855"/>
                </a:cubicBezTo>
                <a:lnTo>
                  <a:pt x="1470867" y="955296"/>
                </a:lnTo>
                <a:cubicBezTo>
                  <a:pt x="1470867" y="967539"/>
                  <a:pt x="1460951" y="977424"/>
                  <a:pt x="1448738" y="977424"/>
                </a:cubicBezTo>
                <a:close/>
                <a:moveTo>
                  <a:pt x="1448738" y="774611"/>
                </a:moveTo>
                <a:cubicBezTo>
                  <a:pt x="1436526" y="774611"/>
                  <a:pt x="1426610" y="764696"/>
                  <a:pt x="1426610" y="752483"/>
                </a:cubicBezTo>
                <a:lnTo>
                  <a:pt x="1426610" y="734043"/>
                </a:lnTo>
                <a:cubicBezTo>
                  <a:pt x="1426610" y="721830"/>
                  <a:pt x="1436526" y="711915"/>
                  <a:pt x="1448738" y="711915"/>
                </a:cubicBezTo>
                <a:cubicBezTo>
                  <a:pt x="1460951" y="711915"/>
                  <a:pt x="1470867" y="721830"/>
                  <a:pt x="1470867" y="734043"/>
                </a:cubicBezTo>
                <a:lnTo>
                  <a:pt x="1470867" y="752483"/>
                </a:lnTo>
                <a:cubicBezTo>
                  <a:pt x="1470867" y="764696"/>
                  <a:pt x="1460951" y="774611"/>
                  <a:pt x="1448738" y="774611"/>
                </a:cubicBezTo>
                <a:close/>
                <a:moveTo>
                  <a:pt x="1448738" y="571799"/>
                </a:moveTo>
                <a:cubicBezTo>
                  <a:pt x="1436526" y="571799"/>
                  <a:pt x="1426610" y="561883"/>
                  <a:pt x="1426610" y="549670"/>
                </a:cubicBezTo>
                <a:lnTo>
                  <a:pt x="1426610" y="531230"/>
                </a:lnTo>
                <a:cubicBezTo>
                  <a:pt x="1426610" y="519017"/>
                  <a:pt x="1436526" y="509102"/>
                  <a:pt x="1448738" y="509102"/>
                </a:cubicBezTo>
                <a:cubicBezTo>
                  <a:pt x="1460951" y="509102"/>
                  <a:pt x="1470867" y="519017"/>
                  <a:pt x="1470867" y="531230"/>
                </a:cubicBezTo>
                <a:lnTo>
                  <a:pt x="1470867" y="549670"/>
                </a:lnTo>
                <a:cubicBezTo>
                  <a:pt x="1470867" y="561883"/>
                  <a:pt x="1460951" y="571799"/>
                  <a:pt x="1448738" y="571799"/>
                </a:cubicBezTo>
                <a:close/>
                <a:moveTo>
                  <a:pt x="1448738" y="368986"/>
                </a:moveTo>
                <a:cubicBezTo>
                  <a:pt x="1436526" y="368986"/>
                  <a:pt x="1426610" y="359071"/>
                  <a:pt x="1426610" y="346858"/>
                </a:cubicBezTo>
                <a:lnTo>
                  <a:pt x="1426610" y="328418"/>
                </a:lnTo>
                <a:cubicBezTo>
                  <a:pt x="1426610" y="316205"/>
                  <a:pt x="1436526" y="306289"/>
                  <a:pt x="1448738" y="306289"/>
                </a:cubicBezTo>
                <a:cubicBezTo>
                  <a:pt x="1460951" y="306289"/>
                  <a:pt x="1470867" y="316205"/>
                  <a:pt x="1470867" y="328418"/>
                </a:cubicBezTo>
                <a:lnTo>
                  <a:pt x="1470867" y="346858"/>
                </a:lnTo>
                <a:cubicBezTo>
                  <a:pt x="1470867" y="359071"/>
                  <a:pt x="1460951" y="368986"/>
                  <a:pt x="1448738" y="368986"/>
                </a:cubicBezTo>
                <a:close/>
                <a:moveTo>
                  <a:pt x="1396411" y="176785"/>
                </a:moveTo>
                <a:cubicBezTo>
                  <a:pt x="1389337" y="176785"/>
                  <a:pt x="1382384" y="173399"/>
                  <a:pt x="1378091" y="167111"/>
                </a:cubicBezTo>
                <a:cubicBezTo>
                  <a:pt x="1374887" y="162425"/>
                  <a:pt x="1371532" y="157770"/>
                  <a:pt x="1368055" y="153296"/>
                </a:cubicBezTo>
                <a:cubicBezTo>
                  <a:pt x="1360588" y="143622"/>
                  <a:pt x="1362342" y="129747"/>
                  <a:pt x="1372015" y="122250"/>
                </a:cubicBezTo>
                <a:cubicBezTo>
                  <a:pt x="1381658" y="114783"/>
                  <a:pt x="1395564" y="116536"/>
                  <a:pt x="1403061" y="126210"/>
                </a:cubicBezTo>
                <a:cubicBezTo>
                  <a:pt x="1407081" y="131409"/>
                  <a:pt x="1411011" y="136790"/>
                  <a:pt x="1414699" y="142232"/>
                </a:cubicBezTo>
                <a:cubicBezTo>
                  <a:pt x="1421592" y="152329"/>
                  <a:pt x="1418962" y="166083"/>
                  <a:pt x="1408865" y="172976"/>
                </a:cubicBezTo>
                <a:cubicBezTo>
                  <a:pt x="1405026" y="175545"/>
                  <a:pt x="1400703" y="176785"/>
                  <a:pt x="1396411" y="176785"/>
                </a:cubicBezTo>
                <a:close/>
                <a:moveTo>
                  <a:pt x="1236645" y="58072"/>
                </a:moveTo>
                <a:cubicBezTo>
                  <a:pt x="1234439" y="58072"/>
                  <a:pt x="1232232" y="57739"/>
                  <a:pt x="1230025" y="57044"/>
                </a:cubicBezTo>
                <a:cubicBezTo>
                  <a:pt x="1224614" y="55351"/>
                  <a:pt x="1219082" y="53809"/>
                  <a:pt x="1213580" y="52449"/>
                </a:cubicBezTo>
                <a:cubicBezTo>
                  <a:pt x="1201730" y="49517"/>
                  <a:pt x="1194475" y="37515"/>
                  <a:pt x="1197407" y="25665"/>
                </a:cubicBezTo>
                <a:cubicBezTo>
                  <a:pt x="1200339" y="13815"/>
                  <a:pt x="1212340" y="6560"/>
                  <a:pt x="1224190" y="9492"/>
                </a:cubicBezTo>
                <a:cubicBezTo>
                  <a:pt x="1230569" y="11064"/>
                  <a:pt x="1236978" y="12848"/>
                  <a:pt x="1243235" y="14813"/>
                </a:cubicBezTo>
                <a:cubicBezTo>
                  <a:pt x="1254904" y="18471"/>
                  <a:pt x="1261403" y="30865"/>
                  <a:pt x="1257746" y="42534"/>
                </a:cubicBezTo>
                <a:cubicBezTo>
                  <a:pt x="1254783" y="51995"/>
                  <a:pt x="1246047" y="58072"/>
                  <a:pt x="1236645" y="58072"/>
                </a:cubicBezTo>
                <a:close/>
                <a:moveTo>
                  <a:pt x="1035253" y="44257"/>
                </a:moveTo>
                <a:lnTo>
                  <a:pt x="1016813" y="44257"/>
                </a:lnTo>
                <a:cubicBezTo>
                  <a:pt x="1004600" y="44257"/>
                  <a:pt x="994685" y="34341"/>
                  <a:pt x="994685" y="22128"/>
                </a:cubicBezTo>
                <a:cubicBezTo>
                  <a:pt x="994685" y="9915"/>
                  <a:pt x="1004600" y="0"/>
                  <a:pt x="1016813" y="0"/>
                </a:cubicBezTo>
                <a:lnTo>
                  <a:pt x="1035253" y="0"/>
                </a:lnTo>
                <a:cubicBezTo>
                  <a:pt x="1047466" y="0"/>
                  <a:pt x="1057382" y="9915"/>
                  <a:pt x="1057382" y="22128"/>
                </a:cubicBezTo>
                <a:cubicBezTo>
                  <a:pt x="1057382" y="34371"/>
                  <a:pt x="1047466" y="44257"/>
                  <a:pt x="1035253" y="44257"/>
                </a:cubicBezTo>
                <a:close/>
                <a:moveTo>
                  <a:pt x="832411" y="44257"/>
                </a:moveTo>
                <a:lnTo>
                  <a:pt x="813971" y="44257"/>
                </a:lnTo>
                <a:cubicBezTo>
                  <a:pt x="801758" y="44257"/>
                  <a:pt x="791843" y="34341"/>
                  <a:pt x="791843" y="22128"/>
                </a:cubicBezTo>
                <a:cubicBezTo>
                  <a:pt x="791843" y="9915"/>
                  <a:pt x="801758" y="0"/>
                  <a:pt x="813971" y="0"/>
                </a:cubicBezTo>
                <a:lnTo>
                  <a:pt x="832411" y="0"/>
                </a:lnTo>
                <a:cubicBezTo>
                  <a:pt x="844624" y="0"/>
                  <a:pt x="854540" y="9915"/>
                  <a:pt x="854540" y="22128"/>
                </a:cubicBezTo>
                <a:cubicBezTo>
                  <a:pt x="854540" y="34371"/>
                  <a:pt x="844654" y="44257"/>
                  <a:pt x="832411" y="44257"/>
                </a:cubicBezTo>
                <a:close/>
                <a:moveTo>
                  <a:pt x="629598" y="44257"/>
                </a:moveTo>
                <a:lnTo>
                  <a:pt x="611159" y="44257"/>
                </a:lnTo>
                <a:cubicBezTo>
                  <a:pt x="598946" y="44257"/>
                  <a:pt x="589030" y="34341"/>
                  <a:pt x="589030" y="22128"/>
                </a:cubicBezTo>
                <a:cubicBezTo>
                  <a:pt x="589030" y="9915"/>
                  <a:pt x="598946" y="0"/>
                  <a:pt x="611159" y="0"/>
                </a:cubicBezTo>
                <a:lnTo>
                  <a:pt x="629598" y="0"/>
                </a:lnTo>
                <a:cubicBezTo>
                  <a:pt x="641811" y="0"/>
                  <a:pt x="651727" y="9915"/>
                  <a:pt x="651727" y="22128"/>
                </a:cubicBezTo>
                <a:cubicBezTo>
                  <a:pt x="651727" y="34371"/>
                  <a:pt x="641811" y="44257"/>
                  <a:pt x="629598" y="44257"/>
                </a:cubicBezTo>
                <a:close/>
                <a:moveTo>
                  <a:pt x="426786" y="44257"/>
                </a:moveTo>
                <a:lnTo>
                  <a:pt x="408346" y="44257"/>
                </a:lnTo>
                <a:cubicBezTo>
                  <a:pt x="396133" y="44257"/>
                  <a:pt x="386217" y="34341"/>
                  <a:pt x="386217" y="22128"/>
                </a:cubicBezTo>
                <a:cubicBezTo>
                  <a:pt x="386217" y="9915"/>
                  <a:pt x="396133" y="0"/>
                  <a:pt x="408346" y="0"/>
                </a:cubicBezTo>
                <a:lnTo>
                  <a:pt x="426786" y="0"/>
                </a:lnTo>
                <a:cubicBezTo>
                  <a:pt x="438999" y="0"/>
                  <a:pt x="448914" y="9915"/>
                  <a:pt x="448914" y="22128"/>
                </a:cubicBezTo>
                <a:cubicBezTo>
                  <a:pt x="448914" y="34371"/>
                  <a:pt x="438999" y="44257"/>
                  <a:pt x="426786" y="44257"/>
                </a:cubicBezTo>
                <a:close/>
                <a:moveTo>
                  <a:pt x="223974" y="44257"/>
                </a:moveTo>
                <a:lnTo>
                  <a:pt x="205533" y="44257"/>
                </a:lnTo>
                <a:cubicBezTo>
                  <a:pt x="193321" y="44257"/>
                  <a:pt x="183405" y="34341"/>
                  <a:pt x="183405" y="22128"/>
                </a:cubicBezTo>
                <a:cubicBezTo>
                  <a:pt x="183405" y="9915"/>
                  <a:pt x="193321" y="0"/>
                  <a:pt x="205533" y="0"/>
                </a:cubicBezTo>
                <a:lnTo>
                  <a:pt x="223974" y="0"/>
                </a:lnTo>
                <a:cubicBezTo>
                  <a:pt x="236187" y="0"/>
                  <a:pt x="246102" y="9915"/>
                  <a:pt x="246102" y="22128"/>
                </a:cubicBezTo>
                <a:cubicBezTo>
                  <a:pt x="246102" y="34371"/>
                  <a:pt x="236187" y="44257"/>
                  <a:pt x="223974" y="44257"/>
                </a:cubicBez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96" name="Google Shape;596;p22"/>
          <p:cNvSpPr/>
          <p:nvPr/>
        </p:nvSpPr>
        <p:spPr>
          <a:xfrm rot="10800000">
            <a:off x="859301" y="3740330"/>
            <a:ext cx="2387244" cy="2409898"/>
          </a:xfrm>
          <a:custGeom>
            <a:rect b="b" l="l" r="r" t="t"/>
            <a:pathLst>
              <a:path extrusionOk="0" h="1498587" w="1484500">
                <a:moveTo>
                  <a:pt x="1484500" y="1498587"/>
                </a:moveTo>
                <a:lnTo>
                  <a:pt x="1363581" y="1498587"/>
                </a:lnTo>
                <a:lnTo>
                  <a:pt x="1363581" y="362638"/>
                </a:lnTo>
                <a:cubicBezTo>
                  <a:pt x="1363581" y="229354"/>
                  <a:pt x="1255146" y="120920"/>
                  <a:pt x="1121862" y="120920"/>
                </a:cubicBezTo>
                <a:lnTo>
                  <a:pt x="0" y="120920"/>
                </a:lnTo>
                <a:lnTo>
                  <a:pt x="0" y="0"/>
                </a:lnTo>
                <a:lnTo>
                  <a:pt x="1121862" y="0"/>
                </a:lnTo>
                <a:cubicBezTo>
                  <a:pt x="1321833" y="0"/>
                  <a:pt x="1484500" y="162697"/>
                  <a:pt x="1484500" y="362638"/>
                </a:cubicBezTo>
                <a:lnTo>
                  <a:pt x="1484500" y="1498587"/>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97" name="Google Shape;597;p22"/>
          <p:cNvSpPr/>
          <p:nvPr/>
        </p:nvSpPr>
        <p:spPr>
          <a:xfrm flipH="1" rot="5400000">
            <a:off x="3228128" y="3713436"/>
            <a:ext cx="2366146" cy="2387245"/>
          </a:xfrm>
          <a:custGeom>
            <a:rect b="b" l="l" r="r" t="t"/>
            <a:pathLst>
              <a:path extrusionOk="0" h="1409862" w="1471380">
                <a:moveTo>
                  <a:pt x="33192" y="1409863"/>
                </a:moveTo>
                <a:lnTo>
                  <a:pt x="0" y="1409863"/>
                </a:lnTo>
                <a:lnTo>
                  <a:pt x="0" y="319319"/>
                </a:lnTo>
                <a:cubicBezTo>
                  <a:pt x="0" y="143229"/>
                  <a:pt x="143260" y="0"/>
                  <a:pt x="319319" y="0"/>
                </a:cubicBezTo>
                <a:lnTo>
                  <a:pt x="1471380" y="0"/>
                </a:lnTo>
                <a:lnTo>
                  <a:pt x="1471380" y="33192"/>
                </a:lnTo>
                <a:lnTo>
                  <a:pt x="319319" y="33192"/>
                </a:lnTo>
                <a:cubicBezTo>
                  <a:pt x="161548" y="33192"/>
                  <a:pt x="33192" y="161549"/>
                  <a:pt x="33192" y="319319"/>
                </a:cubicBezTo>
                <a:lnTo>
                  <a:pt x="33192" y="1409863"/>
                </a:lnTo>
                <a:close/>
              </a:path>
            </a:pathLst>
          </a:custGeom>
          <a:solidFill>
            <a:srgbClr val="5CB3C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598" name="Google Shape;598;p22"/>
          <p:cNvSpPr txBox="1"/>
          <p:nvPr/>
        </p:nvSpPr>
        <p:spPr>
          <a:xfrm>
            <a:off x="631372" y="196587"/>
            <a:ext cx="2365319"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rgbClr val="01587A"/>
                </a:solidFill>
                <a:latin typeface="Montserrat Black"/>
                <a:ea typeface="Montserrat Black"/>
                <a:cs typeface="Montserrat Black"/>
                <a:sym typeface="Montserrat Black"/>
              </a:rPr>
              <a:t>RESULTS</a:t>
            </a:r>
            <a:endParaRPr/>
          </a:p>
        </p:txBody>
      </p:sp>
      <p:sp>
        <p:nvSpPr>
          <p:cNvPr id="599" name="Google Shape;599;p22"/>
          <p:cNvSpPr/>
          <p:nvPr/>
        </p:nvSpPr>
        <p:spPr>
          <a:xfrm>
            <a:off x="3639186" y="310285"/>
            <a:ext cx="434296" cy="434296"/>
          </a:xfrm>
          <a:custGeom>
            <a:rect b="b" l="l" r="r" t="t"/>
            <a:pathLst>
              <a:path extrusionOk="0" h="678512" w="678512">
                <a:moveTo>
                  <a:pt x="339256" y="0"/>
                </a:moveTo>
                <a:cubicBezTo>
                  <a:pt x="526622" y="0"/>
                  <a:pt x="678512" y="151890"/>
                  <a:pt x="678512" y="339256"/>
                </a:cubicBezTo>
                <a:cubicBezTo>
                  <a:pt x="678512" y="526622"/>
                  <a:pt x="526622" y="678512"/>
                  <a:pt x="339256" y="678512"/>
                </a:cubicBezTo>
                <a:cubicBezTo>
                  <a:pt x="151890" y="678512"/>
                  <a:pt x="0" y="526622"/>
                  <a:pt x="0" y="339256"/>
                </a:cubicBezTo>
                <a:cubicBezTo>
                  <a:pt x="0" y="151890"/>
                  <a:pt x="151890" y="0"/>
                  <a:pt x="339256" y="0"/>
                </a:cubicBezTo>
                <a:close/>
              </a:path>
            </a:pathLst>
          </a:custGeom>
          <a:solidFill>
            <a:schemeClr val="lt1"/>
          </a:solidFill>
          <a:ln cap="flat" cmpd="sng" w="28575">
            <a:solidFill>
              <a:srgbClr val="F3BA28"/>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600" name="Google Shape;600;p22"/>
          <p:cNvSpPr txBox="1"/>
          <p:nvPr/>
        </p:nvSpPr>
        <p:spPr>
          <a:xfrm>
            <a:off x="4091613" y="253113"/>
            <a:ext cx="3200400"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Montserrat"/>
                <a:ea typeface="Montserrat"/>
                <a:cs typeface="Montserrat"/>
                <a:sym typeface="Montserrat"/>
              </a:rPr>
              <a:t>Combined text-heavy reports &amp; dashboards into single one-pager</a:t>
            </a:r>
            <a:endParaRPr/>
          </a:p>
        </p:txBody>
      </p:sp>
      <p:sp>
        <p:nvSpPr>
          <p:cNvPr id="601" name="Google Shape;601;p22"/>
          <p:cNvSpPr/>
          <p:nvPr/>
        </p:nvSpPr>
        <p:spPr>
          <a:xfrm>
            <a:off x="7722955" y="321761"/>
            <a:ext cx="434296" cy="434296"/>
          </a:xfrm>
          <a:custGeom>
            <a:rect b="b" l="l" r="r" t="t"/>
            <a:pathLst>
              <a:path extrusionOk="0" h="678512" w="678512">
                <a:moveTo>
                  <a:pt x="339256" y="0"/>
                </a:moveTo>
                <a:cubicBezTo>
                  <a:pt x="526622" y="0"/>
                  <a:pt x="678512" y="151890"/>
                  <a:pt x="678512" y="339256"/>
                </a:cubicBezTo>
                <a:cubicBezTo>
                  <a:pt x="678512" y="526622"/>
                  <a:pt x="526622" y="678512"/>
                  <a:pt x="339256" y="678512"/>
                </a:cubicBezTo>
                <a:cubicBezTo>
                  <a:pt x="151890" y="678512"/>
                  <a:pt x="0" y="526622"/>
                  <a:pt x="0" y="339256"/>
                </a:cubicBezTo>
                <a:cubicBezTo>
                  <a:pt x="0" y="151890"/>
                  <a:pt x="151890" y="0"/>
                  <a:pt x="339256" y="0"/>
                </a:cubicBezTo>
                <a:close/>
              </a:path>
            </a:pathLst>
          </a:custGeom>
          <a:solidFill>
            <a:schemeClr val="lt1"/>
          </a:solidFill>
          <a:ln cap="flat" cmpd="sng" w="28575">
            <a:solidFill>
              <a:srgbClr val="F3BA28"/>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602" name="Google Shape;602;p22"/>
          <p:cNvSpPr txBox="1"/>
          <p:nvPr/>
        </p:nvSpPr>
        <p:spPr>
          <a:xfrm>
            <a:off x="8177571" y="264589"/>
            <a:ext cx="3017520"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Montserrat"/>
                <a:ea typeface="Montserrat"/>
                <a:cs typeface="Montserrat"/>
                <a:sym typeface="Montserrat"/>
              </a:rPr>
              <a:t>Automated development and distribution</a:t>
            </a:r>
            <a:endParaRPr/>
          </a:p>
        </p:txBody>
      </p:sp>
      <p:grpSp>
        <p:nvGrpSpPr>
          <p:cNvPr id="603" name="Google Shape;603;p22"/>
          <p:cNvGrpSpPr/>
          <p:nvPr/>
        </p:nvGrpSpPr>
        <p:grpSpPr>
          <a:xfrm>
            <a:off x="1230399" y="1974432"/>
            <a:ext cx="4023360" cy="3539954"/>
            <a:chOff x="813376" y="1813028"/>
            <a:chExt cx="4209922" cy="3704102"/>
          </a:xfrm>
        </p:grpSpPr>
        <p:pic>
          <p:nvPicPr>
            <p:cNvPr descr="Table&#10;&#10;Description automatically generated with medium confidence" id="604" name="Google Shape;604;p22"/>
            <p:cNvPicPr preferRelativeResize="0"/>
            <p:nvPr/>
          </p:nvPicPr>
          <p:blipFill rotWithShape="1">
            <a:blip r:embed="rId3">
              <a:alphaModFix/>
            </a:blip>
            <a:srcRect b="0" l="0" r="0" t="0"/>
            <a:stretch/>
          </p:blipFill>
          <p:spPr>
            <a:xfrm>
              <a:off x="813376" y="2882798"/>
              <a:ext cx="2194560" cy="2634332"/>
            </a:xfrm>
            <a:prstGeom prst="rect">
              <a:avLst/>
            </a:prstGeom>
            <a:noFill/>
            <a:ln>
              <a:noFill/>
            </a:ln>
          </p:spPr>
        </p:pic>
        <p:pic>
          <p:nvPicPr>
            <p:cNvPr descr="Text&#10;&#10;Description automatically generated" id="605" name="Google Shape;605;p22"/>
            <p:cNvPicPr preferRelativeResize="0"/>
            <p:nvPr/>
          </p:nvPicPr>
          <p:blipFill rotWithShape="1">
            <a:blip r:embed="rId4">
              <a:alphaModFix/>
            </a:blip>
            <a:srcRect b="0" l="0" r="0" t="0"/>
            <a:stretch/>
          </p:blipFill>
          <p:spPr>
            <a:xfrm>
              <a:off x="1720343" y="2216952"/>
              <a:ext cx="2103120" cy="2960869"/>
            </a:xfrm>
            <a:prstGeom prst="rect">
              <a:avLst/>
            </a:prstGeom>
            <a:noFill/>
            <a:ln>
              <a:noFill/>
            </a:ln>
          </p:spPr>
        </p:pic>
        <p:pic>
          <p:nvPicPr>
            <p:cNvPr descr="Table&#10;&#10;Description automatically generated with medium confidence" id="606" name="Google Shape;606;p22"/>
            <p:cNvPicPr preferRelativeResize="0"/>
            <p:nvPr/>
          </p:nvPicPr>
          <p:blipFill rotWithShape="1">
            <a:blip r:embed="rId5">
              <a:alphaModFix/>
            </a:blip>
            <a:srcRect b="0" l="0" r="0" t="0"/>
            <a:stretch/>
          </p:blipFill>
          <p:spPr>
            <a:xfrm>
              <a:off x="2920178" y="1813028"/>
              <a:ext cx="2103120" cy="3003860"/>
            </a:xfrm>
            <a:prstGeom prst="rect">
              <a:avLst/>
            </a:prstGeom>
            <a:noFill/>
            <a:ln>
              <a:noFill/>
            </a:ln>
          </p:spPr>
        </p:pic>
      </p:grpSp>
      <p:grpSp>
        <p:nvGrpSpPr>
          <p:cNvPr id="607" name="Google Shape;607;p22"/>
          <p:cNvGrpSpPr/>
          <p:nvPr/>
        </p:nvGrpSpPr>
        <p:grpSpPr>
          <a:xfrm>
            <a:off x="7356597" y="1763795"/>
            <a:ext cx="3017520" cy="4054529"/>
            <a:chOff x="7477701" y="546101"/>
            <a:chExt cx="4045362" cy="5435598"/>
          </a:xfrm>
        </p:grpSpPr>
        <p:pic>
          <p:nvPicPr>
            <p:cNvPr id="608" name="Google Shape;608;p22"/>
            <p:cNvPicPr preferRelativeResize="0"/>
            <p:nvPr/>
          </p:nvPicPr>
          <p:blipFill rotWithShape="1">
            <a:blip r:embed="rId6">
              <a:alphaModFix/>
            </a:blip>
            <a:srcRect b="6666" l="18889" r="15369" t="4999"/>
            <a:stretch/>
          </p:blipFill>
          <p:spPr>
            <a:xfrm>
              <a:off x="7477701" y="546101"/>
              <a:ext cx="4045362" cy="5435598"/>
            </a:xfrm>
            <a:prstGeom prst="rect">
              <a:avLst/>
            </a:prstGeom>
            <a:noFill/>
            <a:ln>
              <a:noFill/>
            </a:ln>
          </p:spPr>
        </p:pic>
        <p:pic>
          <p:nvPicPr>
            <p:cNvPr descr="Graphical user interface, text, application&#10;&#10;Description automatically generated" id="609" name="Google Shape;609;p22">
              <a:hlinkClick r:id="rId7"/>
            </p:cNvPr>
            <p:cNvPicPr preferRelativeResize="0"/>
            <p:nvPr/>
          </p:nvPicPr>
          <p:blipFill rotWithShape="1">
            <a:blip r:embed="rId8">
              <a:alphaModFix/>
            </a:blip>
            <a:srcRect b="0" l="0" r="353" t="0"/>
            <a:stretch/>
          </p:blipFill>
          <p:spPr>
            <a:xfrm>
              <a:off x="7632472" y="903365"/>
              <a:ext cx="3735821" cy="4679031"/>
            </a:xfrm>
            <a:prstGeom prst="rect">
              <a:avLst/>
            </a:prstGeom>
            <a:noFill/>
            <a:ln>
              <a:noFill/>
            </a:ln>
          </p:spPr>
        </p:pic>
      </p:grpSp>
      <p:pic>
        <p:nvPicPr>
          <p:cNvPr id="610" name="Google Shape;610;p22"/>
          <p:cNvPicPr preferRelativeResize="0"/>
          <p:nvPr/>
        </p:nvPicPr>
        <p:blipFill rotWithShape="1">
          <a:blip r:embed="rId9">
            <a:alphaModFix/>
          </a:blip>
          <a:srcRect b="0" l="0" r="0" t="0"/>
          <a:stretch/>
        </p:blipFill>
        <p:spPr>
          <a:xfrm>
            <a:off x="3748334" y="419433"/>
            <a:ext cx="216000" cy="216000"/>
          </a:xfrm>
          <a:prstGeom prst="rect">
            <a:avLst/>
          </a:prstGeom>
          <a:noFill/>
          <a:ln>
            <a:noFill/>
          </a:ln>
        </p:spPr>
      </p:pic>
      <p:pic>
        <p:nvPicPr>
          <p:cNvPr id="611" name="Google Shape;611;p22"/>
          <p:cNvPicPr preferRelativeResize="0"/>
          <p:nvPr/>
        </p:nvPicPr>
        <p:blipFill rotWithShape="1">
          <a:blip r:embed="rId10">
            <a:alphaModFix/>
          </a:blip>
          <a:srcRect b="0" l="0" r="0" t="0"/>
          <a:stretch/>
        </p:blipFill>
        <p:spPr>
          <a:xfrm>
            <a:off x="7832103" y="430909"/>
            <a:ext cx="216000" cy="2160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pic>
        <p:nvPicPr>
          <p:cNvPr descr="Icon&#10;&#10;Description automatically generated" id="616" name="Google Shape;616;p23"/>
          <p:cNvPicPr preferRelativeResize="0"/>
          <p:nvPr/>
        </p:nvPicPr>
        <p:blipFill rotWithShape="1">
          <a:blip r:embed="rId3">
            <a:alphaModFix/>
          </a:blip>
          <a:srcRect b="0" l="0" r="0" t="0"/>
          <a:stretch/>
        </p:blipFill>
        <p:spPr>
          <a:xfrm>
            <a:off x="6738790" y="-695"/>
            <a:ext cx="5453210" cy="6859385"/>
          </a:xfrm>
          <a:prstGeom prst="rect">
            <a:avLst/>
          </a:prstGeom>
          <a:noFill/>
          <a:ln>
            <a:noFill/>
          </a:ln>
        </p:spPr>
      </p:pic>
      <p:sp>
        <p:nvSpPr>
          <p:cNvPr id="617" name="Google Shape;617;p23"/>
          <p:cNvSpPr txBox="1"/>
          <p:nvPr/>
        </p:nvSpPr>
        <p:spPr>
          <a:xfrm>
            <a:off x="4788947" y="6455029"/>
            <a:ext cx="2614107" cy="170944"/>
          </a:xfrm>
          <a:prstGeom prst="rect">
            <a:avLst/>
          </a:prstGeom>
          <a:noFill/>
          <a:ln>
            <a:noFill/>
          </a:ln>
        </p:spPr>
        <p:txBody>
          <a:bodyPr anchorCtr="0" anchor="ctr" bIns="0" lIns="0" spcFirstLastPara="1" rIns="0" wrap="square" tIns="0">
            <a:spAutoFit/>
          </a:bodyPr>
          <a:lstStyle/>
          <a:p>
            <a:pPr indent="0" lvl="0" marL="0" marR="0" rtl="0" algn="ctr">
              <a:spcBef>
                <a:spcPts val="0"/>
              </a:spcBef>
              <a:spcAft>
                <a:spcPts val="0"/>
              </a:spcAft>
              <a:buNone/>
            </a:pPr>
            <a:r>
              <a:rPr b="0" lang="en-US" sz="1111">
                <a:solidFill>
                  <a:srgbClr val="5CB3C1"/>
                </a:solidFill>
                <a:latin typeface="Montserrat"/>
                <a:ea typeface="Montserrat"/>
                <a:cs typeface="Montserrat"/>
                <a:sym typeface="Montserrat"/>
              </a:rPr>
              <a:t>©2022 Storied Data Inc., </a:t>
            </a:r>
            <a:r>
              <a:rPr b="0" lang="en-US" sz="1111">
                <a:solidFill>
                  <a:srgbClr val="091C4A"/>
                </a:solidFill>
                <a:latin typeface="Montserrat"/>
                <a:ea typeface="Montserrat"/>
                <a:cs typeface="Montserrat"/>
                <a:sym typeface="Montserrat"/>
              </a:rPr>
              <a:t>Confidential</a:t>
            </a:r>
            <a:endParaRPr sz="1111">
              <a:solidFill>
                <a:srgbClr val="091C4A"/>
              </a:solidFill>
              <a:latin typeface="Montserrat"/>
              <a:ea typeface="Montserrat"/>
              <a:cs typeface="Montserrat"/>
              <a:sym typeface="Montserrat"/>
            </a:endParaRPr>
          </a:p>
        </p:txBody>
      </p:sp>
      <p:pic>
        <p:nvPicPr>
          <p:cNvPr descr="SD-Logo Circle- 400 x 400.png" id="618" name="Google Shape;618;p23"/>
          <p:cNvPicPr preferRelativeResize="0"/>
          <p:nvPr/>
        </p:nvPicPr>
        <p:blipFill rotWithShape="1">
          <a:blip r:embed="rId4">
            <a:alphaModFix/>
          </a:blip>
          <a:srcRect b="0" l="0" r="0" t="0"/>
          <a:stretch/>
        </p:blipFill>
        <p:spPr>
          <a:xfrm>
            <a:off x="5513353" y="1425929"/>
            <a:ext cx="1165294" cy="1165294"/>
          </a:xfrm>
          <a:prstGeom prst="rect">
            <a:avLst/>
          </a:prstGeom>
          <a:noFill/>
          <a:ln>
            <a:noFill/>
          </a:ln>
        </p:spPr>
      </p:pic>
      <p:sp>
        <p:nvSpPr>
          <p:cNvPr id="619" name="Google Shape;619;p23"/>
          <p:cNvSpPr txBox="1"/>
          <p:nvPr/>
        </p:nvSpPr>
        <p:spPr>
          <a:xfrm>
            <a:off x="4416216" y="2795380"/>
            <a:ext cx="3359574" cy="840358"/>
          </a:xfrm>
          <a:prstGeom prst="rect">
            <a:avLst/>
          </a:prstGeom>
          <a:noFill/>
          <a:ln>
            <a:noFill/>
          </a:ln>
        </p:spPr>
        <p:txBody>
          <a:bodyPr anchorCtr="0" anchor="t" bIns="45700" lIns="22850" spcFirstLastPara="1" rIns="22850" wrap="square" tIns="45700">
            <a:spAutoFit/>
          </a:bodyPr>
          <a:lstStyle/>
          <a:p>
            <a:pPr indent="0" lvl="0" marL="0" marR="0" rtl="0" algn="ctr">
              <a:spcBef>
                <a:spcPts val="0"/>
              </a:spcBef>
              <a:spcAft>
                <a:spcPts val="0"/>
              </a:spcAft>
              <a:buNone/>
            </a:pPr>
            <a:r>
              <a:rPr b="0" lang="en-US" sz="4861">
                <a:solidFill>
                  <a:srgbClr val="091C4A"/>
                </a:solidFill>
                <a:latin typeface="Montserrat"/>
                <a:ea typeface="Montserrat"/>
                <a:cs typeface="Montserrat"/>
                <a:sym typeface="Montserrat"/>
              </a:rPr>
              <a:t>Thank </a:t>
            </a:r>
            <a:r>
              <a:rPr b="0" lang="en-US" sz="4861">
                <a:solidFill>
                  <a:srgbClr val="5CB3C1"/>
                </a:solidFill>
                <a:latin typeface="Montserrat"/>
                <a:ea typeface="Montserrat"/>
                <a:cs typeface="Montserrat"/>
                <a:sym typeface="Montserrat"/>
              </a:rPr>
              <a:t>You</a:t>
            </a:r>
            <a:endParaRPr b="0" sz="4861">
              <a:solidFill>
                <a:srgbClr val="5CB3C1"/>
              </a:solidFill>
              <a:latin typeface="Montserrat"/>
              <a:ea typeface="Montserrat"/>
              <a:cs typeface="Montserrat"/>
              <a:sym typeface="Montserrat"/>
            </a:endParaRPr>
          </a:p>
        </p:txBody>
      </p:sp>
      <p:sp>
        <p:nvSpPr>
          <p:cNvPr id="620" name="Google Shape;620;p23"/>
          <p:cNvSpPr txBox="1"/>
          <p:nvPr/>
        </p:nvSpPr>
        <p:spPr>
          <a:xfrm>
            <a:off x="3692120" y="3645165"/>
            <a:ext cx="4807760" cy="239425"/>
          </a:xfrm>
          <a:prstGeom prst="rect">
            <a:avLst/>
          </a:prstGeom>
          <a:noFill/>
          <a:ln>
            <a:noFill/>
          </a:ln>
        </p:spPr>
        <p:txBody>
          <a:bodyPr anchorCtr="0" anchor="ctr" bIns="0" lIns="0" spcFirstLastPara="1" rIns="0" wrap="square" tIns="0">
            <a:spAutoFit/>
          </a:bodyPr>
          <a:lstStyle/>
          <a:p>
            <a:pPr indent="0" lvl="0" marL="0" marR="0" rtl="0" algn="ctr">
              <a:spcBef>
                <a:spcPts val="0"/>
              </a:spcBef>
              <a:spcAft>
                <a:spcPts val="0"/>
              </a:spcAft>
              <a:buNone/>
            </a:pPr>
            <a:r>
              <a:rPr b="0" lang="en-US" sz="1556">
                <a:solidFill>
                  <a:srgbClr val="091C4A"/>
                </a:solidFill>
                <a:latin typeface="Montserrat"/>
                <a:ea typeface="Montserrat"/>
                <a:cs typeface="Montserrat"/>
                <a:sym typeface="Montserrat"/>
              </a:rPr>
              <a:t>Let your data speak!</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pic>
        <p:nvPicPr>
          <p:cNvPr id="56" name="Google Shape;56;p3"/>
          <p:cNvPicPr preferRelativeResize="0"/>
          <p:nvPr>
            <p:ph idx="2" type="pic"/>
          </p:nvPr>
        </p:nvPicPr>
        <p:blipFill rotWithShape="1">
          <a:blip r:embed="rId3">
            <a:alphaModFix/>
          </a:blip>
          <a:srcRect b="0" l="0" r="0" t="0"/>
          <a:stretch/>
        </p:blipFill>
        <p:spPr>
          <a:xfrm>
            <a:off x="0" y="1442301"/>
            <a:ext cx="6096000" cy="4553146"/>
          </a:xfrm>
          <a:prstGeom prst="rect">
            <a:avLst/>
          </a:prstGeom>
          <a:noFill/>
          <a:ln>
            <a:noFill/>
          </a:ln>
        </p:spPr>
      </p:pic>
      <p:sp>
        <p:nvSpPr>
          <p:cNvPr id="57" name="Google Shape;57;p3"/>
          <p:cNvSpPr/>
          <p:nvPr/>
        </p:nvSpPr>
        <p:spPr>
          <a:xfrm>
            <a:off x="0" y="1442301"/>
            <a:ext cx="6096000" cy="4553146"/>
          </a:xfrm>
          <a:prstGeom prst="rect">
            <a:avLst/>
          </a:prstGeom>
          <a:solidFill>
            <a:srgbClr val="01587A">
              <a:alpha val="68627"/>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58" name="Google Shape;58;p3"/>
          <p:cNvSpPr/>
          <p:nvPr/>
        </p:nvSpPr>
        <p:spPr>
          <a:xfrm>
            <a:off x="1794235" y="192953"/>
            <a:ext cx="8603530" cy="107721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200">
                <a:solidFill>
                  <a:schemeClr val="dk1"/>
                </a:solidFill>
                <a:latin typeface="Karla"/>
                <a:ea typeface="Karla"/>
                <a:cs typeface="Karla"/>
                <a:sym typeface="Karla"/>
              </a:rPr>
              <a:t> </a:t>
            </a:r>
            <a:r>
              <a:rPr lang="en-US" sz="3200">
                <a:solidFill>
                  <a:srgbClr val="091C4A"/>
                </a:solidFill>
                <a:latin typeface="Montserrat"/>
                <a:ea typeface="Montserrat"/>
                <a:cs typeface="Montserrat"/>
                <a:sym typeface="Montserrat"/>
              </a:rPr>
              <a:t>COMPANIES FACE HUGE CHALLENGES </a:t>
            </a:r>
            <a:r>
              <a:rPr lang="en-US" sz="3200">
                <a:solidFill>
                  <a:srgbClr val="5CB3C1"/>
                </a:solidFill>
                <a:latin typeface="Montserrat"/>
                <a:ea typeface="Montserrat"/>
                <a:cs typeface="Montserrat"/>
                <a:sym typeface="Montserrat"/>
              </a:rPr>
              <a:t>TRANSITIONING DOCUMENTS TO HTML</a:t>
            </a:r>
            <a:endParaRPr/>
          </a:p>
        </p:txBody>
      </p:sp>
      <p:sp>
        <p:nvSpPr>
          <p:cNvPr id="59" name="Google Shape;59;p3"/>
          <p:cNvSpPr/>
          <p:nvPr/>
        </p:nvSpPr>
        <p:spPr>
          <a:xfrm>
            <a:off x="6096000" y="1442301"/>
            <a:ext cx="6096000" cy="4553146"/>
          </a:xfrm>
          <a:prstGeom prst="rect">
            <a:avLst/>
          </a:prstGeom>
          <a:solidFill>
            <a:srgbClr val="E1E8E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grpSp>
        <p:nvGrpSpPr>
          <p:cNvPr id="60" name="Google Shape;60;p3"/>
          <p:cNvGrpSpPr/>
          <p:nvPr/>
        </p:nvGrpSpPr>
        <p:grpSpPr>
          <a:xfrm>
            <a:off x="445949" y="2198775"/>
            <a:ext cx="3902469" cy="3040198"/>
            <a:chOff x="445949" y="1915155"/>
            <a:chExt cx="3902469" cy="3040198"/>
          </a:xfrm>
        </p:grpSpPr>
        <p:sp>
          <p:nvSpPr>
            <p:cNvPr id="61" name="Google Shape;61;p3"/>
            <p:cNvSpPr/>
            <p:nvPr/>
          </p:nvSpPr>
          <p:spPr>
            <a:xfrm>
              <a:off x="445949" y="1915155"/>
              <a:ext cx="2696572"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lt1"/>
                  </a:solidFill>
                  <a:latin typeface="Montserrat"/>
                  <a:ea typeface="Montserrat"/>
                  <a:cs typeface="Montserrat"/>
                  <a:sym typeface="Montserrat"/>
                </a:rPr>
                <a:t>HTML documents are more:</a:t>
              </a:r>
              <a:endParaRPr/>
            </a:p>
          </p:txBody>
        </p:sp>
        <p:grpSp>
          <p:nvGrpSpPr>
            <p:cNvPr id="62" name="Google Shape;62;p3"/>
            <p:cNvGrpSpPr/>
            <p:nvPr/>
          </p:nvGrpSpPr>
          <p:grpSpPr>
            <a:xfrm>
              <a:off x="445949" y="2313954"/>
              <a:ext cx="3902469" cy="764322"/>
              <a:chOff x="480995" y="2313954"/>
              <a:chExt cx="3902469" cy="764322"/>
            </a:xfrm>
          </p:grpSpPr>
          <p:sp>
            <p:nvSpPr>
              <p:cNvPr id="63" name="Google Shape;63;p3"/>
              <p:cNvSpPr/>
              <p:nvPr/>
            </p:nvSpPr>
            <p:spPr>
              <a:xfrm>
                <a:off x="480995" y="2441165"/>
                <a:ext cx="509900" cy="509900"/>
              </a:xfrm>
              <a:prstGeom prst="ellipse">
                <a:avLst/>
              </a:prstGeom>
              <a:solidFill>
                <a:schemeClr val="lt1"/>
              </a:solidFill>
              <a:ln cap="flat" cmpd="sng" w="12700">
                <a:solidFill>
                  <a:srgbClr val="5CB3C1"/>
                </a:solidFill>
                <a:prstDash val="solid"/>
                <a:miter lim="800000"/>
                <a:headEnd len="sm" w="sm" type="none"/>
                <a:tailEnd len="sm" w="sm" type="none"/>
              </a:ln>
              <a:effectLst>
                <a:outerShdw blurRad="101600" rotWithShape="0" algn="ctr">
                  <a:srgbClr val="000000">
                    <a:alpha val="2588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grpSp>
            <p:nvGrpSpPr>
              <p:cNvPr id="64" name="Google Shape;64;p3"/>
              <p:cNvGrpSpPr/>
              <p:nvPr/>
            </p:nvGrpSpPr>
            <p:grpSpPr>
              <a:xfrm>
                <a:off x="1091595" y="2313954"/>
                <a:ext cx="3291869" cy="764322"/>
                <a:chOff x="1091595" y="2313954"/>
                <a:chExt cx="3291869" cy="764322"/>
              </a:xfrm>
            </p:grpSpPr>
            <p:sp>
              <p:nvSpPr>
                <p:cNvPr id="65" name="Google Shape;65;p3"/>
                <p:cNvSpPr/>
                <p:nvPr/>
              </p:nvSpPr>
              <p:spPr>
                <a:xfrm>
                  <a:off x="1091595" y="2313954"/>
                  <a:ext cx="114646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rgbClr val="F3BA28"/>
                      </a:solidFill>
                      <a:latin typeface="Montserrat"/>
                      <a:ea typeface="Montserrat"/>
                      <a:cs typeface="Montserrat"/>
                      <a:sym typeface="Montserrat"/>
                    </a:rPr>
                    <a:t>RELEVANT</a:t>
                  </a:r>
                  <a:endParaRPr/>
                </a:p>
              </p:txBody>
            </p:sp>
            <p:sp>
              <p:nvSpPr>
                <p:cNvPr id="66" name="Google Shape;66;p3"/>
                <p:cNvSpPr/>
                <p:nvPr/>
              </p:nvSpPr>
              <p:spPr>
                <a:xfrm>
                  <a:off x="1091595" y="2555056"/>
                  <a:ext cx="3291869"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lt1"/>
                      </a:solidFill>
                      <a:latin typeface="Montserrat"/>
                      <a:ea typeface="Montserrat"/>
                      <a:cs typeface="Montserrat"/>
                      <a:sym typeface="Montserrat"/>
                    </a:rPr>
                    <a:t>Contain information compiled and formatted for a specific purpose.</a:t>
                  </a:r>
                  <a:endParaRPr/>
                </a:p>
              </p:txBody>
            </p:sp>
          </p:grpSp>
        </p:grpSp>
        <p:grpSp>
          <p:nvGrpSpPr>
            <p:cNvPr id="67" name="Google Shape;67;p3"/>
            <p:cNvGrpSpPr/>
            <p:nvPr/>
          </p:nvGrpSpPr>
          <p:grpSpPr>
            <a:xfrm>
              <a:off x="445949" y="3252493"/>
              <a:ext cx="3902469" cy="764322"/>
              <a:chOff x="480995" y="2313954"/>
              <a:chExt cx="3902469" cy="764322"/>
            </a:xfrm>
          </p:grpSpPr>
          <p:sp>
            <p:nvSpPr>
              <p:cNvPr id="68" name="Google Shape;68;p3"/>
              <p:cNvSpPr/>
              <p:nvPr/>
            </p:nvSpPr>
            <p:spPr>
              <a:xfrm>
                <a:off x="480995" y="2441165"/>
                <a:ext cx="509900" cy="509900"/>
              </a:xfrm>
              <a:prstGeom prst="ellipse">
                <a:avLst/>
              </a:prstGeom>
              <a:solidFill>
                <a:schemeClr val="lt1"/>
              </a:solidFill>
              <a:ln cap="flat" cmpd="sng" w="12700">
                <a:solidFill>
                  <a:srgbClr val="5CB3C1"/>
                </a:solidFill>
                <a:prstDash val="solid"/>
                <a:miter lim="800000"/>
                <a:headEnd len="sm" w="sm" type="none"/>
                <a:tailEnd len="sm" w="sm" type="none"/>
              </a:ln>
              <a:effectLst>
                <a:outerShdw blurRad="101600" rotWithShape="0" algn="ctr">
                  <a:srgbClr val="000000">
                    <a:alpha val="2588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grpSp>
            <p:nvGrpSpPr>
              <p:cNvPr id="69" name="Google Shape;69;p3"/>
              <p:cNvGrpSpPr/>
              <p:nvPr/>
            </p:nvGrpSpPr>
            <p:grpSpPr>
              <a:xfrm>
                <a:off x="1091595" y="2313954"/>
                <a:ext cx="3291869" cy="764322"/>
                <a:chOff x="1091595" y="2313954"/>
                <a:chExt cx="3291869" cy="764322"/>
              </a:xfrm>
            </p:grpSpPr>
            <p:sp>
              <p:nvSpPr>
                <p:cNvPr id="70" name="Google Shape;70;p3"/>
                <p:cNvSpPr/>
                <p:nvPr/>
              </p:nvSpPr>
              <p:spPr>
                <a:xfrm>
                  <a:off x="1091595" y="2313954"/>
                  <a:ext cx="130997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rgbClr val="F3BA28"/>
                      </a:solidFill>
                      <a:latin typeface="Montserrat"/>
                      <a:ea typeface="Montserrat"/>
                      <a:cs typeface="Montserrat"/>
                      <a:sym typeface="Montserrat"/>
                    </a:rPr>
                    <a:t>ACCESSIBLE</a:t>
                  </a:r>
                  <a:endParaRPr/>
                </a:p>
              </p:txBody>
            </p:sp>
            <p:sp>
              <p:nvSpPr>
                <p:cNvPr id="71" name="Google Shape;71;p3"/>
                <p:cNvSpPr/>
                <p:nvPr/>
              </p:nvSpPr>
              <p:spPr>
                <a:xfrm>
                  <a:off x="1091595" y="2555056"/>
                  <a:ext cx="3291869"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lt1"/>
                      </a:solidFill>
                      <a:latin typeface="Montserrat"/>
                      <a:ea typeface="Montserrat"/>
                      <a:cs typeface="Montserrat"/>
                      <a:sym typeface="Montserrat"/>
                    </a:rPr>
                    <a:t>Accessible through search engines and through any device.</a:t>
                  </a:r>
                  <a:endParaRPr/>
                </a:p>
              </p:txBody>
            </p:sp>
          </p:grpSp>
        </p:grpSp>
        <p:grpSp>
          <p:nvGrpSpPr>
            <p:cNvPr id="72" name="Google Shape;72;p3"/>
            <p:cNvGrpSpPr/>
            <p:nvPr/>
          </p:nvGrpSpPr>
          <p:grpSpPr>
            <a:xfrm>
              <a:off x="445949" y="4191031"/>
              <a:ext cx="3902469" cy="764322"/>
              <a:chOff x="480995" y="2313954"/>
              <a:chExt cx="3902469" cy="764322"/>
            </a:xfrm>
          </p:grpSpPr>
          <p:sp>
            <p:nvSpPr>
              <p:cNvPr id="73" name="Google Shape;73;p3"/>
              <p:cNvSpPr/>
              <p:nvPr/>
            </p:nvSpPr>
            <p:spPr>
              <a:xfrm>
                <a:off x="480995" y="2441165"/>
                <a:ext cx="509900" cy="509900"/>
              </a:xfrm>
              <a:prstGeom prst="ellipse">
                <a:avLst/>
              </a:prstGeom>
              <a:solidFill>
                <a:schemeClr val="lt1"/>
              </a:solidFill>
              <a:ln cap="flat" cmpd="sng" w="12700">
                <a:solidFill>
                  <a:srgbClr val="5CB3C1"/>
                </a:solidFill>
                <a:prstDash val="solid"/>
                <a:miter lim="800000"/>
                <a:headEnd len="sm" w="sm" type="none"/>
                <a:tailEnd len="sm" w="sm" type="none"/>
              </a:ln>
              <a:effectLst>
                <a:outerShdw blurRad="101600" rotWithShape="0" algn="ctr">
                  <a:srgbClr val="000000">
                    <a:alpha val="2588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grpSp>
            <p:nvGrpSpPr>
              <p:cNvPr id="74" name="Google Shape;74;p3"/>
              <p:cNvGrpSpPr/>
              <p:nvPr/>
            </p:nvGrpSpPr>
            <p:grpSpPr>
              <a:xfrm>
                <a:off x="1091595" y="2313954"/>
                <a:ext cx="3291869" cy="764322"/>
                <a:chOff x="1091595" y="2313954"/>
                <a:chExt cx="3291869" cy="764322"/>
              </a:xfrm>
            </p:grpSpPr>
            <p:sp>
              <p:nvSpPr>
                <p:cNvPr id="75" name="Google Shape;75;p3"/>
                <p:cNvSpPr/>
                <p:nvPr/>
              </p:nvSpPr>
              <p:spPr>
                <a:xfrm>
                  <a:off x="1091595" y="2313954"/>
                  <a:ext cx="1099981"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rgbClr val="F3BA28"/>
                      </a:solidFill>
                      <a:latin typeface="Montserrat"/>
                      <a:ea typeface="Montserrat"/>
                      <a:cs typeface="Montserrat"/>
                      <a:sym typeface="Montserrat"/>
                    </a:rPr>
                    <a:t>FRIENDLY</a:t>
                  </a:r>
                  <a:endParaRPr/>
                </a:p>
              </p:txBody>
            </p:sp>
            <p:sp>
              <p:nvSpPr>
                <p:cNvPr id="76" name="Google Shape;76;p3"/>
                <p:cNvSpPr/>
                <p:nvPr/>
              </p:nvSpPr>
              <p:spPr>
                <a:xfrm>
                  <a:off x="1091595" y="2555056"/>
                  <a:ext cx="3291869"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lt1"/>
                      </a:solidFill>
                      <a:latin typeface="Montserrat"/>
                      <a:ea typeface="Montserrat"/>
                      <a:cs typeface="Montserrat"/>
                      <a:sym typeface="Montserrat"/>
                    </a:rPr>
                    <a:t>Content is individualized and users can further customize it.</a:t>
                  </a:r>
                  <a:endParaRPr/>
                </a:p>
              </p:txBody>
            </p:sp>
          </p:grpSp>
        </p:grpSp>
      </p:grpSp>
      <p:grpSp>
        <p:nvGrpSpPr>
          <p:cNvPr id="77" name="Google Shape;77;p3"/>
          <p:cNvGrpSpPr/>
          <p:nvPr/>
        </p:nvGrpSpPr>
        <p:grpSpPr>
          <a:xfrm>
            <a:off x="6489272" y="2066805"/>
            <a:ext cx="4978828" cy="3304138"/>
            <a:chOff x="6489272" y="1893788"/>
            <a:chExt cx="4978828" cy="3304138"/>
          </a:xfrm>
        </p:grpSpPr>
        <p:sp>
          <p:nvSpPr>
            <p:cNvPr id="78" name="Google Shape;78;p3"/>
            <p:cNvSpPr/>
            <p:nvPr/>
          </p:nvSpPr>
          <p:spPr>
            <a:xfrm>
              <a:off x="6489272" y="1893788"/>
              <a:ext cx="4891922"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Montserrat"/>
                  <a:ea typeface="Montserrat"/>
                  <a:cs typeface="Montserrat"/>
                  <a:sym typeface="Montserrat"/>
                </a:rPr>
                <a:t>How to </a:t>
              </a:r>
              <a:r>
                <a:rPr b="1" lang="en-US" sz="1600">
                  <a:solidFill>
                    <a:srgbClr val="5CB3C1"/>
                  </a:solidFill>
                  <a:latin typeface="Montserrat"/>
                  <a:ea typeface="Montserrat"/>
                  <a:cs typeface="Montserrat"/>
                  <a:sym typeface="Montserrat"/>
                </a:rPr>
                <a:t>transition, manage and standardize </a:t>
              </a:r>
              <a:r>
                <a:rPr lang="en-US" sz="1600">
                  <a:solidFill>
                    <a:schemeClr val="dk1"/>
                  </a:solidFill>
                  <a:latin typeface="Montserrat"/>
                  <a:ea typeface="Montserrat"/>
                  <a:cs typeface="Montserrat"/>
                  <a:sym typeface="Montserrat"/>
                </a:rPr>
                <a:t>the tools and formats for the wide variety of digital documents?</a:t>
              </a:r>
              <a:endParaRPr/>
            </a:p>
          </p:txBody>
        </p:sp>
        <p:cxnSp>
          <p:nvCxnSpPr>
            <p:cNvPr id="79" name="Google Shape;79;p3"/>
            <p:cNvCxnSpPr/>
            <p:nvPr/>
          </p:nvCxnSpPr>
          <p:spPr>
            <a:xfrm>
              <a:off x="6541949" y="2927572"/>
              <a:ext cx="4926151" cy="0"/>
            </a:xfrm>
            <a:prstGeom prst="straightConnector1">
              <a:avLst/>
            </a:prstGeom>
            <a:noFill/>
            <a:ln cap="flat" cmpd="sng" w="9525">
              <a:solidFill>
                <a:srgbClr val="091C4A"/>
              </a:solidFill>
              <a:prstDash val="lgDash"/>
              <a:miter lim="800000"/>
              <a:headEnd len="sm" w="sm" type="none"/>
              <a:tailEnd len="sm" w="sm" type="none"/>
            </a:ln>
          </p:spPr>
        </p:cxnSp>
        <p:sp>
          <p:nvSpPr>
            <p:cNvPr id="80" name="Google Shape;80;p3"/>
            <p:cNvSpPr/>
            <p:nvPr/>
          </p:nvSpPr>
          <p:spPr>
            <a:xfrm>
              <a:off x="6489272" y="3130359"/>
              <a:ext cx="4891922"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Montserrat"/>
                  <a:ea typeface="Montserrat"/>
                  <a:cs typeface="Montserrat"/>
                  <a:sym typeface="Montserrat"/>
                </a:rPr>
                <a:t>How to </a:t>
              </a:r>
              <a:r>
                <a:rPr b="1" lang="en-US" sz="1600">
                  <a:solidFill>
                    <a:srgbClr val="5CB3C1"/>
                  </a:solidFill>
                  <a:latin typeface="Montserrat"/>
                  <a:ea typeface="Montserrat"/>
                  <a:cs typeface="Montserrat"/>
                  <a:sym typeface="Montserrat"/>
                </a:rPr>
                <a:t>empower more employees </a:t>
              </a:r>
              <a:r>
                <a:rPr lang="en-US" sz="1600">
                  <a:solidFill>
                    <a:schemeClr val="dk1"/>
                  </a:solidFill>
                  <a:latin typeface="Montserrat"/>
                  <a:ea typeface="Montserrat"/>
                  <a:cs typeface="Montserrat"/>
                  <a:sym typeface="Montserrat"/>
                </a:rPr>
                <a:t>to create HTML content themselves without depending on IT to convert it?</a:t>
              </a:r>
              <a:endParaRPr/>
            </a:p>
          </p:txBody>
        </p:sp>
        <p:cxnSp>
          <p:nvCxnSpPr>
            <p:cNvPr id="81" name="Google Shape;81;p3"/>
            <p:cNvCxnSpPr/>
            <p:nvPr/>
          </p:nvCxnSpPr>
          <p:spPr>
            <a:xfrm>
              <a:off x="6541949" y="4164143"/>
              <a:ext cx="4926151" cy="0"/>
            </a:xfrm>
            <a:prstGeom prst="straightConnector1">
              <a:avLst/>
            </a:prstGeom>
            <a:noFill/>
            <a:ln cap="flat" cmpd="sng" w="9525">
              <a:solidFill>
                <a:srgbClr val="091C4A"/>
              </a:solidFill>
              <a:prstDash val="lgDash"/>
              <a:miter lim="800000"/>
              <a:headEnd len="sm" w="sm" type="none"/>
              <a:tailEnd len="sm" w="sm" type="none"/>
            </a:ln>
          </p:spPr>
        </p:cxnSp>
        <p:sp>
          <p:nvSpPr>
            <p:cNvPr id="82" name="Google Shape;82;p3"/>
            <p:cNvSpPr/>
            <p:nvPr/>
          </p:nvSpPr>
          <p:spPr>
            <a:xfrm>
              <a:off x="6489272" y="4366929"/>
              <a:ext cx="4891922"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Montserrat"/>
                  <a:ea typeface="Montserrat"/>
                  <a:cs typeface="Montserrat"/>
                  <a:sym typeface="Montserrat"/>
                </a:rPr>
                <a:t>How to </a:t>
              </a:r>
              <a:r>
                <a:rPr b="1" lang="en-US" sz="1600">
                  <a:solidFill>
                    <a:srgbClr val="5CB3C1"/>
                  </a:solidFill>
                  <a:latin typeface="Montserrat"/>
                  <a:ea typeface="Montserrat"/>
                  <a:cs typeface="Montserrat"/>
                  <a:sym typeface="Montserrat"/>
                </a:rPr>
                <a:t>reduce the cost of content </a:t>
              </a:r>
              <a:r>
                <a:rPr lang="en-US" sz="1600">
                  <a:solidFill>
                    <a:schemeClr val="dk1"/>
                  </a:solidFill>
                  <a:latin typeface="Montserrat"/>
                  <a:ea typeface="Montserrat"/>
                  <a:cs typeface="Montserrat"/>
                  <a:sym typeface="Montserrat"/>
                </a:rPr>
                <a:t>individualization and distribution? How to reduce software and backend costs?</a:t>
              </a:r>
              <a:endParaRPr/>
            </a:p>
          </p:txBody>
        </p:sp>
      </p:grpSp>
      <p:cxnSp>
        <p:nvCxnSpPr>
          <p:cNvPr id="83" name="Google Shape;83;p3"/>
          <p:cNvCxnSpPr/>
          <p:nvPr/>
        </p:nvCxnSpPr>
        <p:spPr>
          <a:xfrm>
            <a:off x="2819400" y="1270470"/>
            <a:ext cx="6553200" cy="0"/>
          </a:xfrm>
          <a:prstGeom prst="straightConnector1">
            <a:avLst/>
          </a:prstGeom>
          <a:noFill/>
          <a:ln cap="flat" cmpd="sng" w="25400">
            <a:solidFill>
              <a:srgbClr val="5CB3C1"/>
            </a:solidFill>
            <a:prstDash val="solid"/>
            <a:miter lim="800000"/>
            <a:headEnd len="sm" w="sm" type="none"/>
            <a:tailEnd len="sm" w="sm" type="none"/>
          </a:ln>
        </p:spPr>
      </p:cxnSp>
      <p:pic>
        <p:nvPicPr>
          <p:cNvPr id="84" name="Google Shape;84;p3"/>
          <p:cNvPicPr preferRelativeResize="0"/>
          <p:nvPr/>
        </p:nvPicPr>
        <p:blipFill rotWithShape="1">
          <a:blip r:embed="rId4">
            <a:alphaModFix/>
          </a:blip>
          <a:srcRect b="0" l="0" r="0" t="0"/>
          <a:stretch/>
        </p:blipFill>
        <p:spPr>
          <a:xfrm>
            <a:off x="568360" y="2848022"/>
            <a:ext cx="265078" cy="265078"/>
          </a:xfrm>
          <a:prstGeom prst="rect">
            <a:avLst/>
          </a:prstGeom>
          <a:noFill/>
          <a:ln>
            <a:noFill/>
          </a:ln>
        </p:spPr>
      </p:pic>
      <p:pic>
        <p:nvPicPr>
          <p:cNvPr id="85" name="Google Shape;85;p3"/>
          <p:cNvPicPr preferRelativeResize="0"/>
          <p:nvPr/>
        </p:nvPicPr>
        <p:blipFill rotWithShape="1">
          <a:blip r:embed="rId5">
            <a:alphaModFix/>
          </a:blip>
          <a:srcRect b="0" l="0" r="0" t="0"/>
          <a:stretch/>
        </p:blipFill>
        <p:spPr>
          <a:xfrm>
            <a:off x="568360" y="3785735"/>
            <a:ext cx="265078" cy="265078"/>
          </a:xfrm>
          <a:prstGeom prst="rect">
            <a:avLst/>
          </a:prstGeom>
          <a:noFill/>
          <a:ln>
            <a:noFill/>
          </a:ln>
        </p:spPr>
      </p:pic>
      <p:pic>
        <p:nvPicPr>
          <p:cNvPr id="86" name="Google Shape;86;p3"/>
          <p:cNvPicPr preferRelativeResize="0"/>
          <p:nvPr/>
        </p:nvPicPr>
        <p:blipFill rotWithShape="1">
          <a:blip r:embed="rId6">
            <a:alphaModFix/>
          </a:blip>
          <a:srcRect b="0" l="0" r="0" t="0"/>
          <a:stretch/>
        </p:blipFill>
        <p:spPr>
          <a:xfrm>
            <a:off x="562720" y="4718633"/>
            <a:ext cx="276358" cy="27635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grpSp>
        <p:nvGrpSpPr>
          <p:cNvPr id="92" name="Google Shape;92;p4"/>
          <p:cNvGrpSpPr/>
          <p:nvPr/>
        </p:nvGrpSpPr>
        <p:grpSpPr>
          <a:xfrm>
            <a:off x="935628" y="1669240"/>
            <a:ext cx="9904832" cy="2620457"/>
            <a:chOff x="695324" y="1600827"/>
            <a:chExt cx="10366071" cy="2742486"/>
          </a:xfrm>
        </p:grpSpPr>
        <p:sp>
          <p:nvSpPr>
            <p:cNvPr id="93" name="Google Shape;93;p4"/>
            <p:cNvSpPr/>
            <p:nvPr/>
          </p:nvSpPr>
          <p:spPr>
            <a:xfrm>
              <a:off x="4203032" y="1600827"/>
              <a:ext cx="6858363" cy="2742486"/>
            </a:xfrm>
            <a:prstGeom prst="roundRect">
              <a:avLst>
                <a:gd fmla="val 50000" name="adj"/>
              </a:avLst>
            </a:prstGeom>
            <a:solidFill>
              <a:srgbClr val="99D8D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94" name="Google Shape;94;p4"/>
            <p:cNvSpPr/>
            <p:nvPr/>
          </p:nvSpPr>
          <p:spPr>
            <a:xfrm>
              <a:off x="695324" y="1748549"/>
              <a:ext cx="7293643" cy="2434200"/>
            </a:xfrm>
            <a:prstGeom prst="roundRect">
              <a:avLst>
                <a:gd fmla="val 50000" name="adj"/>
              </a:avLst>
            </a:prstGeom>
            <a:solidFill>
              <a:srgbClr val="F3BA2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95" name="Google Shape;95;p4"/>
            <p:cNvSpPr/>
            <p:nvPr/>
          </p:nvSpPr>
          <p:spPr>
            <a:xfrm>
              <a:off x="695326" y="1889848"/>
              <a:ext cx="4252060" cy="2164448"/>
            </a:xfrm>
            <a:prstGeom prst="roundRect">
              <a:avLst>
                <a:gd fmla="val 50000" name="adj"/>
              </a:avLst>
            </a:prstGeom>
            <a:solidFill>
              <a:srgbClr val="5CB3C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96" name="Google Shape;96;p4"/>
            <p:cNvSpPr/>
            <p:nvPr/>
          </p:nvSpPr>
          <p:spPr>
            <a:xfrm>
              <a:off x="695325" y="2005074"/>
              <a:ext cx="1836119" cy="1842834"/>
            </a:xfrm>
            <a:prstGeom prst="roundRect">
              <a:avLst>
                <a:gd fmla="val 50000" name="adj"/>
              </a:avLst>
            </a:prstGeom>
            <a:solidFill>
              <a:srgbClr val="091C4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grpSp>
          <p:nvGrpSpPr>
            <p:cNvPr id="97" name="Google Shape;97;p4"/>
            <p:cNvGrpSpPr/>
            <p:nvPr/>
          </p:nvGrpSpPr>
          <p:grpSpPr>
            <a:xfrm>
              <a:off x="1033738" y="2355922"/>
              <a:ext cx="1159292" cy="1141135"/>
              <a:chOff x="1033738" y="2350987"/>
              <a:chExt cx="1159292" cy="1141135"/>
            </a:xfrm>
          </p:grpSpPr>
          <p:grpSp>
            <p:nvGrpSpPr>
              <p:cNvPr id="98" name="Google Shape;98;p4"/>
              <p:cNvGrpSpPr/>
              <p:nvPr/>
            </p:nvGrpSpPr>
            <p:grpSpPr>
              <a:xfrm>
                <a:off x="1224100" y="2731326"/>
                <a:ext cx="778567" cy="760796"/>
                <a:chOff x="1190179" y="2621968"/>
                <a:chExt cx="778567" cy="760796"/>
              </a:xfrm>
            </p:grpSpPr>
            <p:grpSp>
              <p:nvGrpSpPr>
                <p:cNvPr id="99" name="Google Shape;99;p4"/>
                <p:cNvGrpSpPr/>
                <p:nvPr/>
              </p:nvGrpSpPr>
              <p:grpSpPr>
                <a:xfrm>
                  <a:off x="1190179" y="2621968"/>
                  <a:ext cx="778567" cy="309415"/>
                  <a:chOff x="-808826" y="19280563"/>
                  <a:chExt cx="4026506" cy="1600200"/>
                </a:xfrm>
              </p:grpSpPr>
              <p:pic>
                <p:nvPicPr>
                  <p:cNvPr id="100" name="Google Shape;100;p4"/>
                  <p:cNvPicPr preferRelativeResize="0"/>
                  <p:nvPr/>
                </p:nvPicPr>
                <p:blipFill rotWithShape="1">
                  <a:blip r:embed="rId3">
                    <a:alphaModFix/>
                  </a:blip>
                  <a:srcRect b="0" l="0" r="0" t="0"/>
                  <a:stretch/>
                </p:blipFill>
                <p:spPr>
                  <a:xfrm>
                    <a:off x="-808826" y="19280563"/>
                    <a:ext cx="1720260" cy="1600200"/>
                  </a:xfrm>
                  <a:prstGeom prst="rect">
                    <a:avLst/>
                  </a:prstGeom>
                  <a:noFill/>
                  <a:ln>
                    <a:noFill/>
                  </a:ln>
                </p:spPr>
              </p:pic>
              <p:pic>
                <p:nvPicPr>
                  <p:cNvPr id="101" name="Google Shape;101;p4"/>
                  <p:cNvPicPr preferRelativeResize="0"/>
                  <p:nvPr/>
                </p:nvPicPr>
                <p:blipFill rotWithShape="1">
                  <a:blip r:embed="rId4">
                    <a:alphaModFix/>
                  </a:blip>
                  <a:srcRect b="0" l="0" r="0" t="0"/>
                  <a:stretch/>
                </p:blipFill>
                <p:spPr>
                  <a:xfrm>
                    <a:off x="1497694" y="19280563"/>
                    <a:ext cx="1719986" cy="1600200"/>
                  </a:xfrm>
                  <a:prstGeom prst="rect">
                    <a:avLst/>
                  </a:prstGeom>
                  <a:noFill/>
                  <a:ln>
                    <a:noFill/>
                  </a:ln>
                </p:spPr>
              </p:pic>
            </p:grpSp>
            <p:grpSp>
              <p:nvGrpSpPr>
                <p:cNvPr id="102" name="Google Shape;102;p4"/>
                <p:cNvGrpSpPr/>
                <p:nvPr/>
              </p:nvGrpSpPr>
              <p:grpSpPr>
                <a:xfrm>
                  <a:off x="1210321" y="3073349"/>
                  <a:ext cx="738283" cy="309415"/>
                  <a:chOff x="3595668" y="19280563"/>
                  <a:chExt cx="3818167" cy="1600200"/>
                </a:xfrm>
              </p:grpSpPr>
              <p:pic>
                <p:nvPicPr>
                  <p:cNvPr id="103" name="Google Shape;103;p4"/>
                  <p:cNvPicPr preferRelativeResize="0"/>
                  <p:nvPr/>
                </p:nvPicPr>
                <p:blipFill rotWithShape="1">
                  <a:blip r:embed="rId5">
                    <a:alphaModFix/>
                  </a:blip>
                  <a:srcRect b="0" l="0" r="0" t="0"/>
                  <a:stretch/>
                </p:blipFill>
                <p:spPr>
                  <a:xfrm>
                    <a:off x="3595668" y="19280563"/>
                    <a:ext cx="1720404" cy="1600200"/>
                  </a:xfrm>
                  <a:prstGeom prst="rect">
                    <a:avLst/>
                  </a:prstGeom>
                  <a:noFill/>
                  <a:ln>
                    <a:noFill/>
                  </a:ln>
                </p:spPr>
              </p:pic>
              <p:pic>
                <p:nvPicPr>
                  <p:cNvPr id="104" name="Google Shape;104;p4"/>
                  <p:cNvPicPr preferRelativeResize="0"/>
                  <p:nvPr/>
                </p:nvPicPr>
                <p:blipFill rotWithShape="1">
                  <a:blip r:embed="rId6">
                    <a:alphaModFix/>
                  </a:blip>
                  <a:srcRect b="0" l="0" r="0" t="0"/>
                  <a:stretch/>
                </p:blipFill>
                <p:spPr>
                  <a:xfrm>
                    <a:off x="6110815" y="19280563"/>
                    <a:ext cx="1303020" cy="1600200"/>
                  </a:xfrm>
                  <a:prstGeom prst="rect">
                    <a:avLst/>
                  </a:prstGeom>
                  <a:noFill/>
                  <a:ln>
                    <a:noFill/>
                  </a:ln>
                </p:spPr>
              </p:pic>
            </p:grpSp>
          </p:grpSp>
          <p:sp>
            <p:nvSpPr>
              <p:cNvPr id="105" name="Google Shape;105;p4"/>
              <p:cNvSpPr/>
              <p:nvPr/>
            </p:nvSpPr>
            <p:spPr>
              <a:xfrm>
                <a:off x="1033738" y="2350987"/>
                <a:ext cx="1159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Montserrat"/>
                    <a:ea typeface="Montserrat"/>
                    <a:cs typeface="Montserrat"/>
                    <a:sym typeface="Montserrat"/>
                  </a:rPr>
                  <a:t>Non-HTML</a:t>
                </a:r>
                <a:endParaRPr/>
              </a:p>
            </p:txBody>
          </p:sp>
        </p:grpSp>
        <p:grpSp>
          <p:nvGrpSpPr>
            <p:cNvPr id="106" name="Google Shape;106;p4"/>
            <p:cNvGrpSpPr/>
            <p:nvPr/>
          </p:nvGrpSpPr>
          <p:grpSpPr>
            <a:xfrm>
              <a:off x="2551075" y="2406569"/>
              <a:ext cx="1944764" cy="1039842"/>
              <a:chOff x="2551075" y="2355922"/>
              <a:chExt cx="1944764" cy="1039842"/>
            </a:xfrm>
          </p:grpSpPr>
          <p:sp>
            <p:nvSpPr>
              <p:cNvPr id="107" name="Google Shape;107;p4"/>
              <p:cNvSpPr/>
              <p:nvPr/>
            </p:nvSpPr>
            <p:spPr>
              <a:xfrm>
                <a:off x="2551075" y="2355922"/>
                <a:ext cx="1944764"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Montserrat"/>
                    <a:ea typeface="Montserrat"/>
                    <a:cs typeface="Montserrat"/>
                    <a:sym typeface="Montserrat"/>
                  </a:rPr>
                  <a:t>Non-HTML &amp; HTML</a:t>
                </a:r>
                <a:endParaRPr/>
              </a:p>
            </p:txBody>
          </p:sp>
          <p:grpSp>
            <p:nvGrpSpPr>
              <p:cNvPr id="108" name="Google Shape;108;p4"/>
              <p:cNvGrpSpPr/>
              <p:nvPr/>
            </p:nvGrpSpPr>
            <p:grpSpPr>
              <a:xfrm>
                <a:off x="3141046" y="2663699"/>
                <a:ext cx="764823" cy="732065"/>
                <a:chOff x="4328672" y="3377797"/>
                <a:chExt cx="764823" cy="732065"/>
              </a:xfrm>
            </p:grpSpPr>
            <p:pic>
              <p:nvPicPr>
                <p:cNvPr id="109" name="Google Shape;109;p4"/>
                <p:cNvPicPr preferRelativeResize="0"/>
                <p:nvPr/>
              </p:nvPicPr>
              <p:blipFill rotWithShape="1">
                <a:blip r:embed="rId7">
                  <a:alphaModFix/>
                </a:blip>
                <a:srcRect b="0" l="0" r="0" t="0"/>
                <a:stretch/>
              </p:blipFill>
              <p:spPr>
                <a:xfrm>
                  <a:off x="4393258" y="3377797"/>
                  <a:ext cx="239750" cy="306920"/>
                </a:xfrm>
                <a:prstGeom prst="rect">
                  <a:avLst/>
                </a:prstGeom>
                <a:noFill/>
                <a:ln>
                  <a:noFill/>
                </a:ln>
              </p:spPr>
            </p:pic>
            <p:pic>
              <p:nvPicPr>
                <p:cNvPr descr="MicroStrategy Pricing &amp; Reviews 2022 | Business Intelligence Software" id="110" name="Google Shape;110;p4"/>
                <p:cNvPicPr preferRelativeResize="0"/>
                <p:nvPr/>
              </p:nvPicPr>
              <p:blipFill rotWithShape="1">
                <a:blip r:embed="rId8">
                  <a:alphaModFix/>
                </a:blip>
                <a:srcRect b="0" l="0" r="0" t="0"/>
                <a:stretch/>
              </p:blipFill>
              <p:spPr>
                <a:xfrm>
                  <a:off x="4795257" y="3403280"/>
                  <a:ext cx="255956" cy="255954"/>
                </a:xfrm>
                <a:prstGeom prst="rect">
                  <a:avLst/>
                </a:prstGeom>
                <a:noFill/>
                <a:ln>
                  <a:noFill/>
                </a:ln>
              </p:spPr>
            </p:pic>
            <p:pic>
              <p:nvPicPr>
                <p:cNvPr id="111" name="Google Shape;111;p4"/>
                <p:cNvPicPr preferRelativeResize="0"/>
                <p:nvPr/>
              </p:nvPicPr>
              <p:blipFill rotWithShape="1">
                <a:blip r:embed="rId9">
                  <a:alphaModFix/>
                </a:blip>
                <a:srcRect b="0" l="0" r="0" t="0"/>
                <a:stretch/>
              </p:blipFill>
              <p:spPr>
                <a:xfrm>
                  <a:off x="4752975" y="3764756"/>
                  <a:ext cx="340520" cy="328613"/>
                </a:xfrm>
                <a:prstGeom prst="rect">
                  <a:avLst/>
                </a:prstGeom>
                <a:noFill/>
                <a:ln>
                  <a:noFill/>
                </a:ln>
              </p:spPr>
            </p:pic>
            <p:pic>
              <p:nvPicPr>
                <p:cNvPr descr="A picture containing text, first-aid kit, clipart, vector graphics&#10;&#10;Description automatically generated" id="112" name="Google Shape;112;p4"/>
                <p:cNvPicPr preferRelativeResize="0"/>
                <p:nvPr/>
              </p:nvPicPr>
              <p:blipFill rotWithShape="1">
                <a:blip r:embed="rId10">
                  <a:alphaModFix/>
                </a:blip>
                <a:srcRect b="0" l="0" r="0" t="0"/>
                <a:stretch/>
              </p:blipFill>
              <p:spPr>
                <a:xfrm>
                  <a:off x="4328672" y="3740939"/>
                  <a:ext cx="368923" cy="368923"/>
                </a:xfrm>
                <a:prstGeom prst="rect">
                  <a:avLst/>
                </a:prstGeom>
                <a:noFill/>
                <a:ln>
                  <a:noFill/>
                </a:ln>
              </p:spPr>
            </p:pic>
          </p:grpSp>
        </p:grpSp>
        <p:grpSp>
          <p:nvGrpSpPr>
            <p:cNvPr id="113" name="Google Shape;113;p4"/>
            <p:cNvGrpSpPr/>
            <p:nvPr/>
          </p:nvGrpSpPr>
          <p:grpSpPr>
            <a:xfrm>
              <a:off x="5704592" y="2518312"/>
              <a:ext cx="1024679" cy="816359"/>
              <a:chOff x="5684900" y="2355922"/>
              <a:chExt cx="1024679" cy="816359"/>
            </a:xfrm>
          </p:grpSpPr>
          <p:sp>
            <p:nvSpPr>
              <p:cNvPr id="114" name="Google Shape;114;p4"/>
              <p:cNvSpPr/>
              <p:nvPr/>
            </p:nvSpPr>
            <p:spPr>
              <a:xfrm>
                <a:off x="5842013" y="2355922"/>
                <a:ext cx="710450"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Montserrat"/>
                    <a:ea typeface="Montserrat"/>
                    <a:cs typeface="Montserrat"/>
                    <a:sym typeface="Montserrat"/>
                  </a:rPr>
                  <a:t>HTML</a:t>
                </a:r>
                <a:endParaRPr/>
              </a:p>
            </p:txBody>
          </p:sp>
          <p:grpSp>
            <p:nvGrpSpPr>
              <p:cNvPr id="115" name="Google Shape;115;p4"/>
              <p:cNvGrpSpPr/>
              <p:nvPr/>
            </p:nvGrpSpPr>
            <p:grpSpPr>
              <a:xfrm>
                <a:off x="5684900" y="2727781"/>
                <a:ext cx="1024679" cy="444500"/>
                <a:chOff x="5577457" y="2727781"/>
                <a:chExt cx="1024679" cy="444500"/>
              </a:xfrm>
            </p:grpSpPr>
            <p:pic>
              <p:nvPicPr>
                <p:cNvPr id="116" name="Google Shape;116;p4"/>
                <p:cNvPicPr preferRelativeResize="0"/>
                <p:nvPr/>
              </p:nvPicPr>
              <p:blipFill rotWithShape="1">
                <a:blip r:embed="rId11">
                  <a:alphaModFix/>
                </a:blip>
                <a:srcRect b="0" l="0" r="0" t="0"/>
                <a:stretch/>
              </p:blipFill>
              <p:spPr>
                <a:xfrm>
                  <a:off x="6146238" y="2727781"/>
                  <a:ext cx="455898" cy="444500"/>
                </a:xfrm>
                <a:prstGeom prst="rect">
                  <a:avLst/>
                </a:prstGeom>
                <a:noFill/>
                <a:ln>
                  <a:noFill/>
                </a:ln>
              </p:spPr>
            </p:pic>
            <p:pic>
              <p:nvPicPr>
                <p:cNvPr id="117" name="Google Shape;117;p4"/>
                <p:cNvPicPr preferRelativeResize="0"/>
                <p:nvPr/>
              </p:nvPicPr>
              <p:blipFill rotWithShape="1">
                <a:blip r:embed="rId12">
                  <a:alphaModFix/>
                </a:blip>
                <a:srcRect b="0" l="0" r="0" t="0"/>
                <a:stretch/>
              </p:blipFill>
              <p:spPr>
                <a:xfrm>
                  <a:off x="5577457" y="2727781"/>
                  <a:ext cx="444500" cy="444500"/>
                </a:xfrm>
                <a:prstGeom prst="rect">
                  <a:avLst/>
                </a:prstGeom>
                <a:noFill/>
                <a:ln>
                  <a:noFill/>
                </a:ln>
              </p:spPr>
            </p:pic>
          </p:grpSp>
        </p:grpSp>
        <p:pic>
          <p:nvPicPr>
            <p:cNvPr id="118" name="Google Shape;118;p4"/>
            <p:cNvPicPr preferRelativeResize="0"/>
            <p:nvPr/>
          </p:nvPicPr>
          <p:blipFill rotWithShape="1">
            <a:blip r:embed="rId13">
              <a:alphaModFix/>
            </a:blip>
            <a:srcRect b="8503" l="4515" r="3706" t="2699"/>
            <a:stretch/>
          </p:blipFill>
          <p:spPr>
            <a:xfrm>
              <a:off x="8600174" y="1852661"/>
              <a:ext cx="2270051" cy="2225977"/>
            </a:xfrm>
            <a:prstGeom prst="rect">
              <a:avLst/>
            </a:prstGeom>
            <a:noFill/>
            <a:ln>
              <a:noFill/>
            </a:ln>
          </p:spPr>
        </p:pic>
      </p:grpSp>
      <p:grpSp>
        <p:nvGrpSpPr>
          <p:cNvPr id="119" name="Google Shape;119;p4"/>
          <p:cNvGrpSpPr/>
          <p:nvPr/>
        </p:nvGrpSpPr>
        <p:grpSpPr>
          <a:xfrm>
            <a:off x="810615" y="4857063"/>
            <a:ext cx="11188606" cy="1138129"/>
            <a:chOff x="456385" y="4875917"/>
            <a:chExt cx="11188606" cy="1138129"/>
          </a:xfrm>
        </p:grpSpPr>
        <p:grpSp>
          <p:nvGrpSpPr>
            <p:cNvPr id="120" name="Google Shape;120;p4"/>
            <p:cNvGrpSpPr/>
            <p:nvPr/>
          </p:nvGrpSpPr>
          <p:grpSpPr>
            <a:xfrm>
              <a:off x="456385" y="4875917"/>
              <a:ext cx="2816029" cy="1138129"/>
              <a:chOff x="456385" y="4875917"/>
              <a:chExt cx="2816029" cy="1138129"/>
            </a:xfrm>
          </p:grpSpPr>
          <p:sp>
            <p:nvSpPr>
              <p:cNvPr id="121" name="Google Shape;121;p4"/>
              <p:cNvSpPr/>
              <p:nvPr/>
            </p:nvSpPr>
            <p:spPr>
              <a:xfrm>
                <a:off x="456385" y="4875917"/>
                <a:ext cx="2599716"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rgbClr val="091C4A"/>
                    </a:solidFill>
                    <a:latin typeface="Montserrat"/>
                    <a:ea typeface="Montserrat"/>
                    <a:cs typeface="Montserrat"/>
                    <a:sym typeface="Montserrat"/>
                  </a:rPr>
                  <a:t>1.2 BILLION USERS</a:t>
                </a:r>
                <a:endParaRPr/>
              </a:p>
              <a:p>
                <a:pPr indent="0" lvl="0" marL="0" marR="0" rtl="0" algn="l">
                  <a:spcBef>
                    <a:spcPts val="0"/>
                  </a:spcBef>
                  <a:spcAft>
                    <a:spcPts val="0"/>
                  </a:spcAft>
                  <a:buNone/>
                </a:pPr>
                <a:r>
                  <a:rPr b="1" lang="en-US" sz="1400">
                    <a:solidFill>
                      <a:srgbClr val="091C4A"/>
                    </a:solidFill>
                    <a:latin typeface="Montserrat"/>
                    <a:ea typeface="Montserrat"/>
                    <a:cs typeface="Montserrat"/>
                    <a:sym typeface="Montserrat"/>
                  </a:rPr>
                  <a:t>DOCUMENT AUTHORING</a:t>
                </a:r>
                <a:endParaRPr/>
              </a:p>
            </p:txBody>
          </p:sp>
          <p:sp>
            <p:nvSpPr>
              <p:cNvPr id="122" name="Google Shape;122;p4"/>
              <p:cNvSpPr/>
              <p:nvPr/>
            </p:nvSpPr>
            <p:spPr>
              <a:xfrm>
                <a:off x="456385" y="5367715"/>
                <a:ext cx="2816029" cy="646331"/>
              </a:xfrm>
              <a:prstGeom prst="rect">
                <a:avLst/>
              </a:prstGeom>
              <a:noFill/>
              <a:ln>
                <a:noFill/>
              </a:ln>
            </p:spPr>
            <p:txBody>
              <a:bodyPr anchorCtr="0" anchor="t" bIns="45700" lIns="91425" spcFirstLastPara="1" rIns="91425" wrap="square" tIns="45700">
                <a:spAutoFit/>
              </a:bodyPr>
              <a:lstStyle/>
              <a:p>
                <a:pPr indent="-171450" lvl="0" marL="171450" marR="0" rtl="0" algn="l">
                  <a:spcBef>
                    <a:spcPts val="0"/>
                  </a:spcBef>
                  <a:spcAft>
                    <a:spcPts val="0"/>
                  </a:spcAft>
                  <a:buClr>
                    <a:srgbClr val="091C4A"/>
                  </a:buClr>
                  <a:buSzPts val="1200"/>
                  <a:buFont typeface="Noto Sans Symbols"/>
                  <a:buChar char="▪"/>
                </a:pPr>
                <a:r>
                  <a:rPr lang="en-US" sz="1200">
                    <a:solidFill>
                      <a:schemeClr val="dk1"/>
                    </a:solidFill>
                    <a:latin typeface="Montserrat"/>
                    <a:ea typeface="Montserrat"/>
                    <a:cs typeface="Montserrat"/>
                    <a:sym typeface="Montserrat"/>
                  </a:rPr>
                  <a:t>Eliminate slow PDF production</a:t>
                </a:r>
                <a:endParaRPr/>
              </a:p>
              <a:p>
                <a:pPr indent="-171450" lvl="0" marL="171450" marR="0" rtl="0" algn="l">
                  <a:spcBef>
                    <a:spcPts val="0"/>
                  </a:spcBef>
                  <a:spcAft>
                    <a:spcPts val="0"/>
                  </a:spcAft>
                  <a:buClr>
                    <a:srgbClr val="091C4A"/>
                  </a:buClr>
                  <a:buSzPts val="1200"/>
                  <a:buFont typeface="Noto Sans Symbols"/>
                  <a:buChar char="▪"/>
                </a:pPr>
                <a:r>
                  <a:rPr lang="en-US" sz="1200">
                    <a:solidFill>
                      <a:schemeClr val="dk1"/>
                    </a:solidFill>
                    <a:latin typeface="Montserrat"/>
                    <a:ea typeface="Montserrat"/>
                    <a:cs typeface="Montserrat"/>
                    <a:sym typeface="Montserrat"/>
                  </a:rPr>
                  <a:t>Automate publishing in HTML</a:t>
                </a:r>
                <a:endParaRPr/>
              </a:p>
              <a:p>
                <a:pPr indent="-171450" lvl="0" marL="171450" marR="0" rtl="0" algn="l">
                  <a:spcBef>
                    <a:spcPts val="0"/>
                  </a:spcBef>
                  <a:spcAft>
                    <a:spcPts val="0"/>
                  </a:spcAft>
                  <a:buClr>
                    <a:srgbClr val="091C4A"/>
                  </a:buClr>
                  <a:buSzPts val="1200"/>
                  <a:buFont typeface="Noto Sans Symbols"/>
                  <a:buChar char="▪"/>
                </a:pPr>
                <a:r>
                  <a:rPr lang="en-US" sz="1200">
                    <a:solidFill>
                      <a:schemeClr val="dk1"/>
                    </a:solidFill>
                    <a:latin typeface="Montserrat"/>
                    <a:ea typeface="Montserrat"/>
                    <a:cs typeface="Montserrat"/>
                    <a:sym typeface="Montserrat"/>
                  </a:rPr>
                  <a:t>Simplify complex processes</a:t>
                </a:r>
                <a:endParaRPr/>
              </a:p>
            </p:txBody>
          </p:sp>
        </p:grpSp>
        <p:grpSp>
          <p:nvGrpSpPr>
            <p:cNvPr id="123" name="Google Shape;123;p4"/>
            <p:cNvGrpSpPr/>
            <p:nvPr/>
          </p:nvGrpSpPr>
          <p:grpSpPr>
            <a:xfrm>
              <a:off x="3247244" y="4875917"/>
              <a:ext cx="2816029" cy="1138129"/>
              <a:chOff x="456385" y="4875917"/>
              <a:chExt cx="2816029" cy="1138129"/>
            </a:xfrm>
          </p:grpSpPr>
          <p:sp>
            <p:nvSpPr>
              <p:cNvPr id="124" name="Google Shape;124;p4"/>
              <p:cNvSpPr/>
              <p:nvPr/>
            </p:nvSpPr>
            <p:spPr>
              <a:xfrm>
                <a:off x="456385" y="4875917"/>
                <a:ext cx="2624886"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rgbClr val="5CB3C1"/>
                    </a:solidFill>
                    <a:latin typeface="Montserrat"/>
                    <a:ea typeface="Montserrat"/>
                    <a:cs typeface="Montserrat"/>
                    <a:sym typeface="Montserrat"/>
                  </a:rPr>
                  <a:t>160 MILLION USERS</a:t>
                </a:r>
                <a:endParaRPr/>
              </a:p>
              <a:p>
                <a:pPr indent="0" lvl="0" marL="0" marR="0" rtl="0" algn="l">
                  <a:spcBef>
                    <a:spcPts val="0"/>
                  </a:spcBef>
                  <a:spcAft>
                    <a:spcPts val="0"/>
                  </a:spcAft>
                  <a:buNone/>
                </a:pPr>
                <a:r>
                  <a:rPr b="1" lang="en-US" sz="1400">
                    <a:solidFill>
                      <a:srgbClr val="5CB3C1"/>
                    </a:solidFill>
                    <a:latin typeface="Montserrat"/>
                    <a:ea typeface="Montserrat"/>
                    <a:cs typeface="Montserrat"/>
                    <a:sym typeface="Montserrat"/>
                  </a:rPr>
                  <a:t>BUSINESS INTELLIGENCE </a:t>
                </a:r>
                <a:endParaRPr/>
              </a:p>
            </p:txBody>
          </p:sp>
          <p:sp>
            <p:nvSpPr>
              <p:cNvPr id="125" name="Google Shape;125;p4"/>
              <p:cNvSpPr/>
              <p:nvPr/>
            </p:nvSpPr>
            <p:spPr>
              <a:xfrm>
                <a:off x="456385" y="5367715"/>
                <a:ext cx="2816029" cy="646331"/>
              </a:xfrm>
              <a:prstGeom prst="rect">
                <a:avLst/>
              </a:prstGeom>
              <a:noFill/>
              <a:ln>
                <a:noFill/>
              </a:ln>
            </p:spPr>
            <p:txBody>
              <a:bodyPr anchorCtr="0" anchor="t" bIns="45700" lIns="91425" spcFirstLastPara="1" rIns="91425" wrap="square" tIns="45700">
                <a:spAutoFit/>
              </a:bodyPr>
              <a:lstStyle/>
              <a:p>
                <a:pPr indent="-171450" lvl="0" marL="171450" marR="0" rtl="0" algn="l">
                  <a:spcBef>
                    <a:spcPts val="0"/>
                  </a:spcBef>
                  <a:spcAft>
                    <a:spcPts val="0"/>
                  </a:spcAft>
                  <a:buClr>
                    <a:srgbClr val="5CB3C1"/>
                  </a:buClr>
                  <a:buSzPts val="1200"/>
                  <a:buFont typeface="Noto Sans Symbols"/>
                  <a:buChar char="▪"/>
                </a:pPr>
                <a:r>
                  <a:rPr lang="en-US" sz="1200">
                    <a:solidFill>
                      <a:schemeClr val="dk1"/>
                    </a:solidFill>
                    <a:latin typeface="Montserrat"/>
                    <a:ea typeface="Montserrat"/>
                    <a:cs typeface="Montserrat"/>
                    <a:sym typeface="Montserrat"/>
                  </a:rPr>
                  <a:t>Free end user distribution</a:t>
                </a:r>
                <a:endParaRPr/>
              </a:p>
              <a:p>
                <a:pPr indent="-171450" lvl="0" marL="171450" marR="0" rtl="0" algn="l">
                  <a:spcBef>
                    <a:spcPts val="0"/>
                  </a:spcBef>
                  <a:spcAft>
                    <a:spcPts val="0"/>
                  </a:spcAft>
                  <a:buClr>
                    <a:srgbClr val="5CB3C1"/>
                  </a:buClr>
                  <a:buSzPts val="1200"/>
                  <a:buFont typeface="Noto Sans Symbols"/>
                  <a:buChar char="▪"/>
                </a:pPr>
                <a:r>
                  <a:rPr lang="en-US" sz="1200">
                    <a:solidFill>
                      <a:schemeClr val="dk1"/>
                    </a:solidFill>
                    <a:latin typeface="Montserrat"/>
                    <a:ea typeface="Montserrat"/>
                    <a:cs typeface="Montserrat"/>
                    <a:sym typeface="Montserrat"/>
                  </a:rPr>
                  <a:t>Less costly server infrastructure</a:t>
                </a:r>
                <a:endParaRPr/>
              </a:p>
              <a:p>
                <a:pPr indent="-171450" lvl="0" marL="171450" marR="0" rtl="0" algn="l">
                  <a:spcBef>
                    <a:spcPts val="0"/>
                  </a:spcBef>
                  <a:spcAft>
                    <a:spcPts val="0"/>
                  </a:spcAft>
                  <a:buClr>
                    <a:srgbClr val="5CB3C1"/>
                  </a:buClr>
                  <a:buSzPts val="1200"/>
                  <a:buFont typeface="Noto Sans Symbols"/>
                  <a:buChar char="▪"/>
                </a:pPr>
                <a:r>
                  <a:rPr lang="en-US" sz="1200">
                    <a:solidFill>
                      <a:schemeClr val="dk1"/>
                    </a:solidFill>
                    <a:latin typeface="Montserrat"/>
                    <a:ea typeface="Montserrat"/>
                    <a:cs typeface="Montserrat"/>
                    <a:sym typeface="Montserrat"/>
                  </a:rPr>
                  <a:t>Much faster development</a:t>
                </a:r>
                <a:endParaRPr/>
              </a:p>
            </p:txBody>
          </p:sp>
        </p:grpSp>
        <p:grpSp>
          <p:nvGrpSpPr>
            <p:cNvPr id="126" name="Google Shape;126;p4"/>
            <p:cNvGrpSpPr/>
            <p:nvPr/>
          </p:nvGrpSpPr>
          <p:grpSpPr>
            <a:xfrm>
              <a:off x="6038103" y="4875917"/>
              <a:ext cx="2816029" cy="1138129"/>
              <a:chOff x="456385" y="4875917"/>
              <a:chExt cx="2816029" cy="1138129"/>
            </a:xfrm>
          </p:grpSpPr>
          <p:sp>
            <p:nvSpPr>
              <p:cNvPr id="127" name="Google Shape;127;p4"/>
              <p:cNvSpPr/>
              <p:nvPr/>
            </p:nvSpPr>
            <p:spPr>
              <a:xfrm>
                <a:off x="456385" y="4875917"/>
                <a:ext cx="2599716"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rgbClr val="F3BA28"/>
                    </a:solidFill>
                    <a:latin typeface="Montserrat"/>
                    <a:ea typeface="Montserrat"/>
                    <a:cs typeface="Montserrat"/>
                    <a:sym typeface="Montserrat"/>
                  </a:rPr>
                  <a:t>25 MILLION DEVELOPERS</a:t>
                </a:r>
                <a:endParaRPr/>
              </a:p>
              <a:p>
                <a:pPr indent="0" lvl="0" marL="0" marR="0" rtl="0" algn="l">
                  <a:spcBef>
                    <a:spcPts val="0"/>
                  </a:spcBef>
                  <a:spcAft>
                    <a:spcPts val="0"/>
                  </a:spcAft>
                  <a:buNone/>
                </a:pPr>
                <a:r>
                  <a:rPr b="1" lang="en-US" sz="1400">
                    <a:solidFill>
                      <a:srgbClr val="F3BA28"/>
                    </a:solidFill>
                    <a:latin typeface="Montserrat"/>
                    <a:ea typeface="Montserrat"/>
                    <a:cs typeface="Montserrat"/>
                    <a:sym typeface="Montserrat"/>
                  </a:rPr>
                  <a:t>HTML CODING</a:t>
                </a:r>
                <a:endParaRPr/>
              </a:p>
            </p:txBody>
          </p:sp>
          <p:sp>
            <p:nvSpPr>
              <p:cNvPr id="128" name="Google Shape;128;p4"/>
              <p:cNvSpPr/>
              <p:nvPr/>
            </p:nvSpPr>
            <p:spPr>
              <a:xfrm>
                <a:off x="456385" y="5367715"/>
                <a:ext cx="2816029" cy="646331"/>
              </a:xfrm>
              <a:prstGeom prst="rect">
                <a:avLst/>
              </a:prstGeom>
              <a:noFill/>
              <a:ln>
                <a:noFill/>
              </a:ln>
            </p:spPr>
            <p:txBody>
              <a:bodyPr anchorCtr="0" anchor="t" bIns="45700" lIns="91425" spcFirstLastPara="1" rIns="91425" wrap="square" tIns="45700">
                <a:spAutoFit/>
              </a:bodyPr>
              <a:lstStyle/>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Faster and simpler creation of interactive content </a:t>
                </a:r>
                <a:endParaRPr/>
              </a:p>
              <a:p>
                <a:pPr indent="-171450" lvl="0" marL="171450" marR="0" rtl="0" algn="l">
                  <a:spcBef>
                    <a:spcPts val="0"/>
                  </a:spcBef>
                  <a:spcAft>
                    <a:spcPts val="0"/>
                  </a:spcAft>
                  <a:buClr>
                    <a:srgbClr val="F3BA28"/>
                  </a:buClr>
                  <a:buSzPts val="1200"/>
                  <a:buFont typeface="Noto Sans Symbols"/>
                  <a:buChar char="▪"/>
                </a:pPr>
                <a:r>
                  <a:rPr lang="en-US" sz="1200">
                    <a:solidFill>
                      <a:schemeClr val="dk1"/>
                    </a:solidFill>
                    <a:latin typeface="Montserrat"/>
                    <a:ea typeface="Montserrat"/>
                    <a:cs typeface="Montserrat"/>
                    <a:sym typeface="Montserrat"/>
                  </a:rPr>
                  <a:t>No backend development</a:t>
                </a:r>
                <a:endParaRPr/>
              </a:p>
            </p:txBody>
          </p:sp>
        </p:grpSp>
        <p:grpSp>
          <p:nvGrpSpPr>
            <p:cNvPr id="129" name="Google Shape;129;p4"/>
            <p:cNvGrpSpPr/>
            <p:nvPr/>
          </p:nvGrpSpPr>
          <p:grpSpPr>
            <a:xfrm>
              <a:off x="8828962" y="4875917"/>
              <a:ext cx="2816029" cy="1138129"/>
              <a:chOff x="456385" y="4875917"/>
              <a:chExt cx="2816029" cy="1138129"/>
            </a:xfrm>
          </p:grpSpPr>
          <p:sp>
            <p:nvSpPr>
              <p:cNvPr id="130" name="Google Shape;130;p4"/>
              <p:cNvSpPr/>
              <p:nvPr/>
            </p:nvSpPr>
            <p:spPr>
              <a:xfrm>
                <a:off x="456385" y="4875917"/>
                <a:ext cx="1223763"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rgbClr val="01587A"/>
                    </a:solidFill>
                    <a:latin typeface="Montserrat"/>
                    <a:ea typeface="Montserrat"/>
                    <a:cs typeface="Montserrat"/>
                    <a:sym typeface="Montserrat"/>
                  </a:rPr>
                  <a:t>6 BILLION READERS</a:t>
                </a:r>
                <a:endParaRPr/>
              </a:p>
            </p:txBody>
          </p:sp>
          <p:sp>
            <p:nvSpPr>
              <p:cNvPr id="131" name="Google Shape;131;p4"/>
              <p:cNvSpPr/>
              <p:nvPr/>
            </p:nvSpPr>
            <p:spPr>
              <a:xfrm>
                <a:off x="456385" y="5367715"/>
                <a:ext cx="2816029" cy="646331"/>
              </a:xfrm>
              <a:prstGeom prst="rect">
                <a:avLst/>
              </a:prstGeom>
              <a:noFill/>
              <a:ln>
                <a:noFill/>
              </a:ln>
            </p:spPr>
            <p:txBody>
              <a:bodyPr anchorCtr="0" anchor="t" bIns="45700" lIns="91425" spcFirstLastPara="1" rIns="91425" wrap="square" tIns="45700">
                <a:spAutoFit/>
              </a:bodyPr>
              <a:lstStyle/>
              <a:p>
                <a:pPr indent="-171450" lvl="0" marL="171450" marR="0" rtl="0" algn="l">
                  <a:spcBef>
                    <a:spcPts val="0"/>
                  </a:spcBef>
                  <a:spcAft>
                    <a:spcPts val="0"/>
                  </a:spcAft>
                  <a:buClr>
                    <a:srgbClr val="01587A"/>
                  </a:buClr>
                  <a:buSzPts val="1200"/>
                  <a:buFont typeface="Noto Sans Symbols"/>
                  <a:buChar char="▪"/>
                </a:pPr>
                <a:r>
                  <a:rPr lang="en-US" sz="1200">
                    <a:solidFill>
                      <a:schemeClr val="dk1"/>
                    </a:solidFill>
                    <a:latin typeface="Montserrat"/>
                    <a:ea typeface="Montserrat"/>
                    <a:cs typeface="Montserrat"/>
                    <a:sym typeface="Montserrat"/>
                  </a:rPr>
                  <a:t>Better user experience</a:t>
                </a:r>
                <a:endParaRPr/>
              </a:p>
              <a:p>
                <a:pPr indent="-171450" lvl="0" marL="171450" marR="0" rtl="0" algn="l">
                  <a:spcBef>
                    <a:spcPts val="0"/>
                  </a:spcBef>
                  <a:spcAft>
                    <a:spcPts val="0"/>
                  </a:spcAft>
                  <a:buClr>
                    <a:srgbClr val="01587A"/>
                  </a:buClr>
                  <a:buSzPts val="1200"/>
                  <a:buFont typeface="Noto Sans Symbols"/>
                  <a:buChar char="▪"/>
                </a:pPr>
                <a:r>
                  <a:rPr lang="en-US" sz="1200">
                    <a:solidFill>
                      <a:schemeClr val="dk1"/>
                    </a:solidFill>
                    <a:latin typeface="Montserrat"/>
                    <a:ea typeface="Montserrat"/>
                    <a:cs typeface="Montserrat"/>
                    <a:sym typeface="Montserrat"/>
                  </a:rPr>
                  <a:t>Access on any device</a:t>
                </a:r>
                <a:endParaRPr/>
              </a:p>
              <a:p>
                <a:pPr indent="-171450" lvl="0" marL="171450" marR="0" rtl="0" algn="l">
                  <a:spcBef>
                    <a:spcPts val="0"/>
                  </a:spcBef>
                  <a:spcAft>
                    <a:spcPts val="0"/>
                  </a:spcAft>
                  <a:buClr>
                    <a:srgbClr val="01587A"/>
                  </a:buClr>
                  <a:buSzPts val="1200"/>
                  <a:buFont typeface="Noto Sans Symbols"/>
                  <a:buChar char="▪"/>
                </a:pPr>
                <a:r>
                  <a:rPr lang="en-US" sz="1200">
                    <a:solidFill>
                      <a:schemeClr val="dk1"/>
                    </a:solidFill>
                    <a:latin typeface="Montserrat"/>
                    <a:ea typeface="Montserrat"/>
                    <a:cs typeface="Montserrat"/>
                    <a:sym typeface="Montserrat"/>
                  </a:rPr>
                  <a:t>Access online &amp; offline</a:t>
                </a:r>
                <a:endParaRPr/>
              </a:p>
            </p:txBody>
          </p:sp>
        </p:grpSp>
      </p:grpSp>
      <p:grpSp>
        <p:nvGrpSpPr>
          <p:cNvPr id="132" name="Google Shape;132;p4"/>
          <p:cNvGrpSpPr/>
          <p:nvPr/>
        </p:nvGrpSpPr>
        <p:grpSpPr>
          <a:xfrm>
            <a:off x="1077798" y="155152"/>
            <a:ext cx="10036404" cy="1115318"/>
            <a:chOff x="1077798" y="183433"/>
            <a:chExt cx="10036404" cy="1115318"/>
          </a:xfrm>
        </p:grpSpPr>
        <p:sp>
          <p:nvSpPr>
            <p:cNvPr id="133" name="Google Shape;133;p4"/>
            <p:cNvSpPr/>
            <p:nvPr/>
          </p:nvSpPr>
          <p:spPr>
            <a:xfrm>
              <a:off x="1077798" y="183433"/>
              <a:ext cx="10036404" cy="107721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200">
                  <a:solidFill>
                    <a:schemeClr val="dk1"/>
                  </a:solidFill>
                  <a:latin typeface="Montserrat"/>
                  <a:ea typeface="Montserrat"/>
                  <a:cs typeface="Montserrat"/>
                  <a:sym typeface="Montserrat"/>
                </a:rPr>
                <a:t> </a:t>
              </a:r>
              <a:r>
                <a:rPr lang="en-US" sz="3200">
                  <a:solidFill>
                    <a:srgbClr val="091C4A"/>
                  </a:solidFill>
                  <a:latin typeface="Montserrat"/>
                  <a:ea typeface="Montserrat"/>
                  <a:cs typeface="Montserrat"/>
                  <a:sym typeface="Montserrat"/>
                </a:rPr>
                <a:t>ROOT CAUSES FOR RESOURCE DRAIN AND</a:t>
              </a:r>
              <a:endParaRPr/>
            </a:p>
            <a:p>
              <a:pPr indent="0" lvl="0" marL="0" marR="0" rtl="0" algn="ctr">
                <a:spcBef>
                  <a:spcPts val="0"/>
                </a:spcBef>
                <a:spcAft>
                  <a:spcPts val="0"/>
                </a:spcAft>
                <a:buNone/>
              </a:pPr>
              <a:r>
                <a:rPr lang="en-US" sz="3200">
                  <a:solidFill>
                    <a:srgbClr val="5CB3C1"/>
                  </a:solidFill>
                  <a:latin typeface="Montserrat"/>
                  <a:ea typeface="Montserrat"/>
                  <a:cs typeface="Montserrat"/>
                  <a:sym typeface="Montserrat"/>
                </a:rPr>
                <a:t> OPPORTUNITIES FOR SAVINGS &amp; EFFICIENCIES </a:t>
              </a:r>
              <a:endParaRPr/>
            </a:p>
          </p:txBody>
        </p:sp>
        <p:cxnSp>
          <p:nvCxnSpPr>
            <p:cNvPr id="134" name="Google Shape;134;p4"/>
            <p:cNvCxnSpPr/>
            <p:nvPr/>
          </p:nvCxnSpPr>
          <p:spPr>
            <a:xfrm>
              <a:off x="2819400" y="1298751"/>
              <a:ext cx="6553200" cy="0"/>
            </a:xfrm>
            <a:prstGeom prst="straightConnector1">
              <a:avLst/>
            </a:prstGeom>
            <a:noFill/>
            <a:ln cap="flat" cmpd="sng" w="25400">
              <a:solidFill>
                <a:srgbClr val="5CB3C1"/>
              </a:solidFill>
              <a:prstDash val="solid"/>
              <a:miter lim="800000"/>
              <a:headEnd len="sm" w="sm" type="none"/>
              <a:tailEnd len="sm" w="sm" type="none"/>
            </a:ln>
          </p:spPr>
        </p:cxn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grpSp>
        <p:nvGrpSpPr>
          <p:cNvPr id="140" name="Google Shape;140;p5"/>
          <p:cNvGrpSpPr/>
          <p:nvPr/>
        </p:nvGrpSpPr>
        <p:grpSpPr>
          <a:xfrm>
            <a:off x="450255" y="1989138"/>
            <a:ext cx="11299761" cy="3673511"/>
            <a:chOff x="450255" y="1989138"/>
            <a:chExt cx="11299761" cy="3673511"/>
          </a:xfrm>
        </p:grpSpPr>
        <p:grpSp>
          <p:nvGrpSpPr>
            <p:cNvPr id="141" name="Google Shape;141;p5"/>
            <p:cNvGrpSpPr/>
            <p:nvPr/>
          </p:nvGrpSpPr>
          <p:grpSpPr>
            <a:xfrm>
              <a:off x="911932" y="1989138"/>
              <a:ext cx="10368136" cy="3168650"/>
              <a:chOff x="864593" y="1989138"/>
              <a:chExt cx="10368136" cy="3168650"/>
            </a:xfrm>
          </p:grpSpPr>
          <p:cxnSp>
            <p:nvCxnSpPr>
              <p:cNvPr id="142" name="Google Shape;142;p5"/>
              <p:cNvCxnSpPr/>
              <p:nvPr/>
            </p:nvCxnSpPr>
            <p:spPr>
              <a:xfrm>
                <a:off x="3127816" y="1989138"/>
                <a:ext cx="0" cy="3168650"/>
              </a:xfrm>
              <a:prstGeom prst="straightConnector1">
                <a:avLst/>
              </a:prstGeom>
              <a:noFill/>
              <a:ln cap="flat" cmpd="sng" w="12700">
                <a:solidFill>
                  <a:srgbClr val="A5A5A5">
                    <a:alpha val="49803"/>
                  </a:srgbClr>
                </a:solidFill>
                <a:prstDash val="dash"/>
                <a:miter lim="800000"/>
                <a:headEnd len="sm" w="sm" type="none"/>
                <a:tailEnd len="sm" w="sm" type="none"/>
              </a:ln>
            </p:spPr>
          </p:cxnSp>
          <p:cxnSp>
            <p:nvCxnSpPr>
              <p:cNvPr id="143" name="Google Shape;143;p5"/>
              <p:cNvCxnSpPr/>
              <p:nvPr/>
            </p:nvCxnSpPr>
            <p:spPr>
              <a:xfrm>
                <a:off x="6048662" y="1989138"/>
                <a:ext cx="0" cy="3168650"/>
              </a:xfrm>
              <a:prstGeom prst="straightConnector1">
                <a:avLst/>
              </a:prstGeom>
              <a:noFill/>
              <a:ln cap="flat" cmpd="sng" w="12700">
                <a:solidFill>
                  <a:srgbClr val="A5A5A5">
                    <a:alpha val="49803"/>
                  </a:srgbClr>
                </a:solidFill>
                <a:prstDash val="dash"/>
                <a:miter lim="800000"/>
                <a:headEnd len="sm" w="sm" type="none"/>
                <a:tailEnd len="sm" w="sm" type="none"/>
              </a:ln>
            </p:spPr>
          </p:cxnSp>
          <p:cxnSp>
            <p:nvCxnSpPr>
              <p:cNvPr id="144" name="Google Shape;144;p5"/>
              <p:cNvCxnSpPr/>
              <p:nvPr/>
            </p:nvCxnSpPr>
            <p:spPr>
              <a:xfrm>
                <a:off x="8969508" y="1989138"/>
                <a:ext cx="0" cy="3168650"/>
              </a:xfrm>
              <a:prstGeom prst="straightConnector1">
                <a:avLst/>
              </a:prstGeom>
              <a:noFill/>
              <a:ln cap="flat" cmpd="sng" w="12700">
                <a:solidFill>
                  <a:srgbClr val="A5A5A5">
                    <a:alpha val="49803"/>
                  </a:srgbClr>
                </a:solidFill>
                <a:prstDash val="dash"/>
                <a:miter lim="800000"/>
                <a:headEnd len="sm" w="sm" type="none"/>
                <a:tailEnd len="sm" w="sm" type="none"/>
              </a:ln>
            </p:spPr>
          </p:cxnSp>
          <p:grpSp>
            <p:nvGrpSpPr>
              <p:cNvPr id="145" name="Google Shape;145;p5"/>
              <p:cNvGrpSpPr/>
              <p:nvPr/>
            </p:nvGrpSpPr>
            <p:grpSpPr>
              <a:xfrm>
                <a:off x="3785439" y="2012834"/>
                <a:ext cx="1605600" cy="1997140"/>
                <a:chOff x="4030333" y="2012834"/>
                <a:chExt cx="1605600" cy="1997140"/>
              </a:xfrm>
            </p:grpSpPr>
            <p:sp>
              <p:nvSpPr>
                <p:cNvPr id="146" name="Google Shape;146;p5"/>
                <p:cNvSpPr/>
                <p:nvPr/>
              </p:nvSpPr>
              <p:spPr>
                <a:xfrm>
                  <a:off x="4589380" y="3733476"/>
                  <a:ext cx="493085" cy="276498"/>
                </a:xfrm>
                <a:custGeom>
                  <a:rect b="b" l="l" r="r" t="t"/>
                  <a:pathLst>
                    <a:path extrusionOk="0" h="359401" w="922183">
                      <a:moveTo>
                        <a:pt x="0" y="0"/>
                      </a:moveTo>
                      <a:lnTo>
                        <a:pt x="922183" y="0"/>
                      </a:lnTo>
                      <a:lnTo>
                        <a:pt x="464666" y="359401"/>
                      </a:lnTo>
                      <a:lnTo>
                        <a:pt x="0" y="0"/>
                      </a:lnTo>
                      <a:close/>
                    </a:path>
                  </a:pathLst>
                </a:custGeom>
                <a:solidFill>
                  <a:srgbClr val="99D8D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147" name="Google Shape;147;p5"/>
                <p:cNvSpPr/>
                <p:nvPr/>
              </p:nvSpPr>
              <p:spPr>
                <a:xfrm>
                  <a:off x="4030333" y="2012834"/>
                  <a:ext cx="1605600" cy="1605600"/>
                </a:xfrm>
                <a:prstGeom prst="ellipse">
                  <a:avLst/>
                </a:prstGeom>
                <a:solidFill>
                  <a:srgbClr val="99D8D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148" name="Google Shape;148;p5"/>
                <p:cNvSpPr/>
                <p:nvPr/>
              </p:nvSpPr>
              <p:spPr>
                <a:xfrm>
                  <a:off x="4312798" y="2554024"/>
                  <a:ext cx="1040670"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200">
                      <a:solidFill>
                        <a:schemeClr val="lt1"/>
                      </a:solidFill>
                      <a:latin typeface="Montserrat"/>
                      <a:ea typeface="Montserrat"/>
                      <a:cs typeface="Montserrat"/>
                      <a:sym typeface="Montserrat"/>
                    </a:rPr>
                    <a:t>80%</a:t>
                  </a:r>
                  <a:endParaRPr/>
                </a:p>
              </p:txBody>
            </p:sp>
          </p:grpSp>
          <p:grpSp>
            <p:nvGrpSpPr>
              <p:cNvPr id="149" name="Google Shape;149;p5"/>
              <p:cNvGrpSpPr/>
              <p:nvPr/>
            </p:nvGrpSpPr>
            <p:grpSpPr>
              <a:xfrm>
                <a:off x="6706285" y="2012834"/>
                <a:ext cx="1605600" cy="1997140"/>
                <a:chOff x="6553055" y="2012834"/>
                <a:chExt cx="1605600" cy="1997140"/>
              </a:xfrm>
            </p:grpSpPr>
            <p:sp>
              <p:nvSpPr>
                <p:cNvPr id="150" name="Google Shape;150;p5"/>
                <p:cNvSpPr/>
                <p:nvPr/>
              </p:nvSpPr>
              <p:spPr>
                <a:xfrm>
                  <a:off x="7109537" y="3733476"/>
                  <a:ext cx="493085" cy="276498"/>
                </a:xfrm>
                <a:custGeom>
                  <a:rect b="b" l="l" r="r" t="t"/>
                  <a:pathLst>
                    <a:path extrusionOk="0" h="359401" w="922183">
                      <a:moveTo>
                        <a:pt x="0" y="0"/>
                      </a:moveTo>
                      <a:lnTo>
                        <a:pt x="922183" y="0"/>
                      </a:lnTo>
                      <a:lnTo>
                        <a:pt x="464666" y="359401"/>
                      </a:lnTo>
                      <a:lnTo>
                        <a:pt x="0" y="0"/>
                      </a:lnTo>
                      <a:close/>
                    </a:path>
                  </a:pathLst>
                </a:custGeom>
                <a:solidFill>
                  <a:srgbClr val="5CB3C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151" name="Google Shape;151;p5"/>
                <p:cNvSpPr/>
                <p:nvPr/>
              </p:nvSpPr>
              <p:spPr>
                <a:xfrm>
                  <a:off x="6553055" y="2012834"/>
                  <a:ext cx="1605600" cy="1605600"/>
                </a:xfrm>
                <a:prstGeom prst="ellipse">
                  <a:avLst/>
                </a:prstGeom>
                <a:solidFill>
                  <a:srgbClr val="5CB3C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152" name="Google Shape;152;p5"/>
                <p:cNvSpPr/>
                <p:nvPr/>
              </p:nvSpPr>
              <p:spPr>
                <a:xfrm>
                  <a:off x="6862034" y="2554024"/>
                  <a:ext cx="982962"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200">
                      <a:solidFill>
                        <a:schemeClr val="lt1"/>
                      </a:solidFill>
                      <a:latin typeface="Montserrat"/>
                      <a:ea typeface="Montserrat"/>
                      <a:cs typeface="Montserrat"/>
                      <a:sym typeface="Montserrat"/>
                    </a:rPr>
                    <a:t>75%</a:t>
                  </a:r>
                  <a:endParaRPr/>
                </a:p>
              </p:txBody>
            </p:sp>
          </p:grpSp>
          <p:grpSp>
            <p:nvGrpSpPr>
              <p:cNvPr id="153" name="Google Shape;153;p5"/>
              <p:cNvGrpSpPr/>
              <p:nvPr/>
            </p:nvGrpSpPr>
            <p:grpSpPr>
              <a:xfrm>
                <a:off x="9627129" y="2012834"/>
                <a:ext cx="1605600" cy="1997140"/>
                <a:chOff x="9075777" y="2012834"/>
                <a:chExt cx="1605600" cy="1997140"/>
              </a:xfrm>
            </p:grpSpPr>
            <p:sp>
              <p:nvSpPr>
                <p:cNvPr id="154" name="Google Shape;154;p5"/>
                <p:cNvSpPr/>
                <p:nvPr/>
              </p:nvSpPr>
              <p:spPr>
                <a:xfrm>
                  <a:off x="9629693" y="3733476"/>
                  <a:ext cx="493085" cy="276498"/>
                </a:xfrm>
                <a:custGeom>
                  <a:rect b="b" l="l" r="r" t="t"/>
                  <a:pathLst>
                    <a:path extrusionOk="0" h="359401" w="922183">
                      <a:moveTo>
                        <a:pt x="0" y="0"/>
                      </a:moveTo>
                      <a:lnTo>
                        <a:pt x="922183" y="0"/>
                      </a:lnTo>
                      <a:lnTo>
                        <a:pt x="464666" y="359401"/>
                      </a:lnTo>
                      <a:lnTo>
                        <a:pt x="0" y="0"/>
                      </a:lnTo>
                      <a:close/>
                    </a:path>
                  </a:pathLst>
                </a:custGeom>
                <a:solidFill>
                  <a:srgbClr val="0158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155" name="Google Shape;155;p5"/>
                <p:cNvSpPr/>
                <p:nvPr/>
              </p:nvSpPr>
              <p:spPr>
                <a:xfrm>
                  <a:off x="9075777" y="2012834"/>
                  <a:ext cx="1605600" cy="1605600"/>
                </a:xfrm>
                <a:prstGeom prst="ellipse">
                  <a:avLst/>
                </a:prstGeom>
                <a:solidFill>
                  <a:srgbClr val="0158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156" name="Google Shape;156;p5"/>
                <p:cNvSpPr/>
                <p:nvPr/>
              </p:nvSpPr>
              <p:spPr>
                <a:xfrm>
                  <a:off x="9379945" y="2554024"/>
                  <a:ext cx="992580"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200">
                      <a:solidFill>
                        <a:schemeClr val="lt1"/>
                      </a:solidFill>
                      <a:latin typeface="Montserrat"/>
                      <a:ea typeface="Montserrat"/>
                      <a:cs typeface="Montserrat"/>
                      <a:sym typeface="Montserrat"/>
                    </a:rPr>
                    <a:t>92%</a:t>
                  </a:r>
                  <a:endParaRPr/>
                </a:p>
              </p:txBody>
            </p:sp>
          </p:grpSp>
          <p:grpSp>
            <p:nvGrpSpPr>
              <p:cNvPr id="157" name="Google Shape;157;p5"/>
              <p:cNvGrpSpPr/>
              <p:nvPr/>
            </p:nvGrpSpPr>
            <p:grpSpPr>
              <a:xfrm>
                <a:off x="864593" y="2012834"/>
                <a:ext cx="1605600" cy="1997140"/>
                <a:chOff x="864593" y="2012834"/>
                <a:chExt cx="1605600" cy="1997140"/>
              </a:xfrm>
            </p:grpSpPr>
            <p:sp>
              <p:nvSpPr>
                <p:cNvPr id="158" name="Google Shape;158;p5"/>
                <p:cNvSpPr/>
                <p:nvPr/>
              </p:nvSpPr>
              <p:spPr>
                <a:xfrm>
                  <a:off x="1426206" y="3733476"/>
                  <a:ext cx="493085" cy="276498"/>
                </a:xfrm>
                <a:custGeom>
                  <a:rect b="b" l="l" r="r" t="t"/>
                  <a:pathLst>
                    <a:path extrusionOk="0" h="359401" w="922183">
                      <a:moveTo>
                        <a:pt x="0" y="0"/>
                      </a:moveTo>
                      <a:lnTo>
                        <a:pt x="922183" y="0"/>
                      </a:lnTo>
                      <a:lnTo>
                        <a:pt x="464666" y="359401"/>
                      </a:lnTo>
                      <a:lnTo>
                        <a:pt x="0" y="0"/>
                      </a:lnTo>
                      <a:close/>
                    </a:path>
                  </a:pathLst>
                </a:custGeom>
                <a:solidFill>
                  <a:srgbClr val="F3BA2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159" name="Google Shape;159;p5"/>
                <p:cNvSpPr/>
                <p:nvPr/>
              </p:nvSpPr>
              <p:spPr>
                <a:xfrm>
                  <a:off x="864593" y="2012834"/>
                  <a:ext cx="1605600" cy="1605600"/>
                </a:xfrm>
                <a:prstGeom prst="ellipse">
                  <a:avLst/>
                </a:prstGeom>
                <a:solidFill>
                  <a:srgbClr val="F3BA2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160" name="Google Shape;160;p5"/>
                <p:cNvSpPr/>
                <p:nvPr/>
              </p:nvSpPr>
              <p:spPr>
                <a:xfrm>
                  <a:off x="1169564" y="2554024"/>
                  <a:ext cx="990977"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200">
                      <a:solidFill>
                        <a:schemeClr val="lt1"/>
                      </a:solidFill>
                      <a:latin typeface="Montserrat"/>
                      <a:ea typeface="Montserrat"/>
                      <a:cs typeface="Montserrat"/>
                      <a:sym typeface="Montserrat"/>
                    </a:rPr>
                    <a:t>95%</a:t>
                  </a:r>
                  <a:endParaRPr/>
                </a:p>
              </p:txBody>
            </p:sp>
          </p:grpSp>
        </p:grpSp>
        <p:sp>
          <p:nvSpPr>
            <p:cNvPr id="161" name="Google Shape;161;p5"/>
            <p:cNvSpPr/>
            <p:nvPr/>
          </p:nvSpPr>
          <p:spPr>
            <a:xfrm>
              <a:off x="742410" y="4125016"/>
              <a:ext cx="1962996"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F3BA28"/>
                  </a:solidFill>
                  <a:latin typeface="Montserrat"/>
                  <a:ea typeface="Montserrat"/>
                  <a:cs typeface="Montserrat"/>
                  <a:sym typeface="Montserrat"/>
                </a:rPr>
                <a:t>SHORTER</a:t>
              </a:r>
              <a:endParaRPr/>
            </a:p>
            <a:p>
              <a:pPr indent="0" lvl="0" marL="0" marR="0" rtl="0" algn="ctr">
                <a:spcBef>
                  <a:spcPts val="0"/>
                </a:spcBef>
                <a:spcAft>
                  <a:spcPts val="0"/>
                </a:spcAft>
                <a:buNone/>
              </a:pPr>
              <a:r>
                <a:rPr b="1" lang="en-US" sz="1400">
                  <a:solidFill>
                    <a:srgbClr val="F3BA28"/>
                  </a:solidFill>
                  <a:latin typeface="Montserrat"/>
                  <a:ea typeface="Montserrat"/>
                  <a:cs typeface="Montserrat"/>
                  <a:sym typeface="Montserrat"/>
                </a:rPr>
                <a:t>DESIGN TIME</a:t>
              </a:r>
              <a:endParaRPr/>
            </a:p>
          </p:txBody>
        </p:sp>
        <p:sp>
          <p:nvSpPr>
            <p:cNvPr id="162" name="Google Shape;162;p5"/>
            <p:cNvSpPr/>
            <p:nvPr/>
          </p:nvSpPr>
          <p:spPr>
            <a:xfrm>
              <a:off x="450255" y="4646986"/>
              <a:ext cx="2619515" cy="10156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Montserrat"/>
                  <a:ea typeface="Montserrat"/>
                  <a:cs typeface="Montserrat"/>
                  <a:sym typeface="Montserrat"/>
                </a:rPr>
                <a:t>Most organizations experience lengthy design cycles, difficult resource coordination, and many integration issues. They need a faster &amp; simpler process.</a:t>
              </a:r>
              <a:endParaRPr/>
            </a:p>
          </p:txBody>
        </p:sp>
        <p:sp>
          <p:nvSpPr>
            <p:cNvPr id="163" name="Google Shape;163;p5"/>
            <p:cNvSpPr/>
            <p:nvPr/>
          </p:nvSpPr>
          <p:spPr>
            <a:xfrm>
              <a:off x="3654080" y="4125016"/>
              <a:ext cx="1962996"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99D8DD"/>
                  </a:solidFill>
                  <a:latin typeface="Montserrat"/>
                  <a:ea typeface="Montserrat"/>
                  <a:cs typeface="Montserrat"/>
                  <a:sym typeface="Montserrat"/>
                </a:rPr>
                <a:t>TECHNOLOGY</a:t>
              </a:r>
              <a:endParaRPr/>
            </a:p>
            <a:p>
              <a:pPr indent="0" lvl="0" marL="0" marR="0" rtl="0" algn="ctr">
                <a:spcBef>
                  <a:spcPts val="0"/>
                </a:spcBef>
                <a:spcAft>
                  <a:spcPts val="0"/>
                </a:spcAft>
                <a:buNone/>
              </a:pPr>
              <a:r>
                <a:rPr b="1" lang="en-US" sz="1400">
                  <a:solidFill>
                    <a:srgbClr val="99D8DD"/>
                  </a:solidFill>
                  <a:latin typeface="Montserrat"/>
                  <a:ea typeface="Montserrat"/>
                  <a:cs typeface="Montserrat"/>
                  <a:sym typeface="Montserrat"/>
                </a:rPr>
                <a:t>SAVINGS</a:t>
              </a:r>
              <a:endParaRPr/>
            </a:p>
          </p:txBody>
        </p:sp>
        <p:sp>
          <p:nvSpPr>
            <p:cNvPr id="164" name="Google Shape;164;p5"/>
            <p:cNvSpPr/>
            <p:nvPr/>
          </p:nvSpPr>
          <p:spPr>
            <a:xfrm>
              <a:off x="3361926" y="4646986"/>
              <a:ext cx="2547304" cy="10156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Montserrat"/>
                  <a:ea typeface="Montserrat"/>
                  <a:cs typeface="Montserrat"/>
                  <a:sym typeface="Montserrat"/>
                </a:rPr>
                <a:t>Most organizations are not aware of the server costs to support concurrent visitors &amp; users. Web ‘traffic jams’ are costly and kill user experience.</a:t>
              </a:r>
              <a:endParaRPr/>
            </a:p>
          </p:txBody>
        </p:sp>
        <p:sp>
          <p:nvSpPr>
            <p:cNvPr id="165" name="Google Shape;165;p5"/>
            <p:cNvSpPr/>
            <p:nvPr/>
          </p:nvSpPr>
          <p:spPr>
            <a:xfrm>
              <a:off x="6566853" y="4125016"/>
              <a:ext cx="1962996"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CB3C1"/>
                  </a:solidFill>
                  <a:latin typeface="Montserrat"/>
                  <a:ea typeface="Montserrat"/>
                  <a:cs typeface="Montserrat"/>
                  <a:sym typeface="Montserrat"/>
                </a:rPr>
                <a:t>FASTER</a:t>
              </a:r>
              <a:endParaRPr/>
            </a:p>
            <a:p>
              <a:pPr indent="0" lvl="0" marL="0" marR="0" rtl="0" algn="ctr">
                <a:spcBef>
                  <a:spcPts val="0"/>
                </a:spcBef>
                <a:spcAft>
                  <a:spcPts val="0"/>
                </a:spcAft>
                <a:buNone/>
              </a:pPr>
              <a:r>
                <a:rPr b="1" lang="en-US" sz="1400">
                  <a:solidFill>
                    <a:srgbClr val="5CB3C1"/>
                  </a:solidFill>
                  <a:latin typeface="Montserrat"/>
                  <a:ea typeface="Montserrat"/>
                  <a:cs typeface="Montserrat"/>
                  <a:sym typeface="Montserrat"/>
                </a:rPr>
                <a:t>PERFORMANCE</a:t>
              </a:r>
              <a:endParaRPr/>
            </a:p>
          </p:txBody>
        </p:sp>
        <p:sp>
          <p:nvSpPr>
            <p:cNvPr id="166" name="Google Shape;166;p5"/>
            <p:cNvSpPr/>
            <p:nvPr/>
          </p:nvSpPr>
          <p:spPr>
            <a:xfrm>
              <a:off x="6274699" y="4646986"/>
              <a:ext cx="2547304" cy="10156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Montserrat"/>
                  <a:ea typeface="Montserrat"/>
                  <a:cs typeface="Montserrat"/>
                  <a:sym typeface="Montserrat"/>
                </a:rPr>
                <a:t>Most users, especially frontline workers on the road, are frustrated with the slow performance of web reports, dashboards, &amp; documents.</a:t>
              </a:r>
              <a:endParaRPr/>
            </a:p>
          </p:txBody>
        </p:sp>
        <p:sp>
          <p:nvSpPr>
            <p:cNvPr id="167" name="Google Shape;167;p5"/>
            <p:cNvSpPr/>
            <p:nvPr/>
          </p:nvSpPr>
          <p:spPr>
            <a:xfrm>
              <a:off x="9494866" y="4125016"/>
              <a:ext cx="1962996"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01587A"/>
                  </a:solidFill>
                  <a:latin typeface="Montserrat"/>
                  <a:ea typeface="Montserrat"/>
                  <a:cs typeface="Montserrat"/>
                  <a:sym typeface="Montserrat"/>
                </a:rPr>
                <a:t>ENERGY SAVINGS</a:t>
              </a:r>
              <a:endParaRPr/>
            </a:p>
            <a:p>
              <a:pPr indent="0" lvl="0" marL="0" marR="0" rtl="0" algn="ctr">
                <a:spcBef>
                  <a:spcPts val="0"/>
                </a:spcBef>
                <a:spcAft>
                  <a:spcPts val="0"/>
                </a:spcAft>
                <a:buNone/>
              </a:pPr>
              <a:r>
                <a:rPr b="1" lang="en-US" sz="1400">
                  <a:solidFill>
                    <a:srgbClr val="01587A"/>
                  </a:solidFill>
                  <a:latin typeface="Montserrat"/>
                  <a:ea typeface="Montserrat"/>
                  <a:cs typeface="Montserrat"/>
                  <a:sym typeface="Montserrat"/>
                </a:rPr>
                <a:t>(ESG COMPLIANT)</a:t>
              </a:r>
              <a:endParaRPr/>
            </a:p>
          </p:txBody>
        </p:sp>
        <p:sp>
          <p:nvSpPr>
            <p:cNvPr id="168" name="Google Shape;168;p5"/>
            <p:cNvSpPr/>
            <p:nvPr/>
          </p:nvSpPr>
          <p:spPr>
            <a:xfrm>
              <a:off x="9202712" y="4646986"/>
              <a:ext cx="2547304" cy="10156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Montserrat"/>
                  <a:ea typeface="Montserrat"/>
                  <a:cs typeface="Montserrat"/>
                  <a:sym typeface="Montserrat"/>
                </a:rPr>
                <a:t>Most organizations are not aware of the energy cost and waste in producing internal and client reports and statements via PDF.</a:t>
              </a:r>
              <a:endParaRPr/>
            </a:p>
          </p:txBody>
        </p:sp>
      </p:grpSp>
      <p:sp>
        <p:nvSpPr>
          <p:cNvPr id="169" name="Google Shape;169;p5"/>
          <p:cNvSpPr/>
          <p:nvPr/>
        </p:nvSpPr>
        <p:spPr>
          <a:xfrm>
            <a:off x="4241800" y="527946"/>
            <a:ext cx="3708400"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200">
                <a:solidFill>
                  <a:srgbClr val="091C4A"/>
                </a:solidFill>
                <a:latin typeface="Montserrat"/>
                <a:ea typeface="Montserrat"/>
                <a:cs typeface="Montserrat"/>
                <a:sym typeface="Montserrat"/>
              </a:rPr>
              <a:t>HUGE</a:t>
            </a:r>
            <a:r>
              <a:rPr lang="en-US" sz="3200">
                <a:solidFill>
                  <a:schemeClr val="dk1"/>
                </a:solidFill>
                <a:latin typeface="Montserrat"/>
                <a:ea typeface="Montserrat"/>
                <a:cs typeface="Montserrat"/>
                <a:sym typeface="Montserrat"/>
              </a:rPr>
              <a:t> </a:t>
            </a:r>
            <a:r>
              <a:rPr lang="en-US" sz="3200">
                <a:solidFill>
                  <a:srgbClr val="5CB3C1"/>
                </a:solidFill>
                <a:latin typeface="Montserrat"/>
                <a:ea typeface="Montserrat"/>
                <a:cs typeface="Montserrat"/>
                <a:sym typeface="Montserrat"/>
              </a:rPr>
              <a:t>SAVINGS</a:t>
            </a:r>
            <a:endParaRPr/>
          </a:p>
        </p:txBody>
      </p:sp>
      <p:cxnSp>
        <p:nvCxnSpPr>
          <p:cNvPr id="170" name="Google Shape;170;p5"/>
          <p:cNvCxnSpPr/>
          <p:nvPr/>
        </p:nvCxnSpPr>
        <p:spPr>
          <a:xfrm>
            <a:off x="4492625" y="1112721"/>
            <a:ext cx="3206750" cy="1"/>
          </a:xfrm>
          <a:prstGeom prst="straightConnector1">
            <a:avLst/>
          </a:prstGeom>
          <a:noFill/>
          <a:ln cap="flat" cmpd="sng" w="25400">
            <a:solidFill>
              <a:srgbClr val="5CB3C1"/>
            </a:solidFill>
            <a:prstDash val="solid"/>
            <a:miter lim="800000"/>
            <a:headEnd len="sm" w="sm" type="none"/>
            <a:tailEnd len="sm" w="sm" type="none"/>
          </a:ln>
        </p:spPr>
      </p:cxnSp>
    </p:spTree>
  </p:cSld>
  <p:clrMapOvr>
    <a:masterClrMapping/>
  </p:clrMapOvr>
  <mc:AlternateContent>
    <mc:Choice Requires="p14">
      <p:transition spd="slow" p14:dur="700">
        <p:fad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6"/>
          <p:cNvSpPr/>
          <p:nvPr/>
        </p:nvSpPr>
        <p:spPr>
          <a:xfrm>
            <a:off x="2963167" y="527946"/>
            <a:ext cx="6265667"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200">
                <a:solidFill>
                  <a:srgbClr val="091C4A"/>
                </a:solidFill>
                <a:latin typeface="Montserrat"/>
                <a:ea typeface="Montserrat"/>
                <a:cs typeface="Montserrat"/>
                <a:sym typeface="Montserrat"/>
              </a:rPr>
              <a:t>WHAT CUSTOMERS </a:t>
            </a:r>
            <a:r>
              <a:rPr lang="en-US" sz="3200">
                <a:solidFill>
                  <a:srgbClr val="5CB3C1"/>
                </a:solidFill>
                <a:latin typeface="Montserrat"/>
                <a:ea typeface="Montserrat"/>
                <a:cs typeface="Montserrat"/>
                <a:sym typeface="Montserrat"/>
              </a:rPr>
              <a:t>SAVE ON</a:t>
            </a:r>
            <a:endParaRPr/>
          </a:p>
        </p:txBody>
      </p:sp>
      <p:cxnSp>
        <p:nvCxnSpPr>
          <p:cNvPr id="176" name="Google Shape;176;p6"/>
          <p:cNvCxnSpPr/>
          <p:nvPr/>
        </p:nvCxnSpPr>
        <p:spPr>
          <a:xfrm>
            <a:off x="3498040" y="1112721"/>
            <a:ext cx="5228650" cy="0"/>
          </a:xfrm>
          <a:prstGeom prst="straightConnector1">
            <a:avLst/>
          </a:prstGeom>
          <a:noFill/>
          <a:ln cap="flat" cmpd="sng" w="25400">
            <a:solidFill>
              <a:srgbClr val="5CB3C1"/>
            </a:solidFill>
            <a:prstDash val="solid"/>
            <a:miter lim="800000"/>
            <a:headEnd len="sm" w="sm" type="none"/>
            <a:tailEnd len="sm" w="sm" type="none"/>
          </a:ln>
        </p:spPr>
      </p:cxnSp>
      <p:grpSp>
        <p:nvGrpSpPr>
          <p:cNvPr id="177" name="Google Shape;177;p6"/>
          <p:cNvGrpSpPr/>
          <p:nvPr/>
        </p:nvGrpSpPr>
        <p:grpSpPr>
          <a:xfrm>
            <a:off x="478158" y="1697494"/>
            <a:ext cx="3535309" cy="3800475"/>
            <a:chOff x="478158" y="1697494"/>
            <a:chExt cx="3535309" cy="3800475"/>
          </a:xfrm>
        </p:grpSpPr>
        <p:pic>
          <p:nvPicPr>
            <p:cNvPr id="178" name="Google Shape;178;p6"/>
            <p:cNvPicPr preferRelativeResize="0"/>
            <p:nvPr/>
          </p:nvPicPr>
          <p:blipFill rotWithShape="1">
            <a:blip r:embed="rId3">
              <a:alphaModFix/>
            </a:blip>
            <a:srcRect b="0" l="0" r="37933" t="0"/>
            <a:stretch/>
          </p:blipFill>
          <p:spPr>
            <a:xfrm>
              <a:off x="478158" y="1697494"/>
              <a:ext cx="3535309" cy="3800475"/>
            </a:xfrm>
            <a:prstGeom prst="snip2DiagRect">
              <a:avLst>
                <a:gd fmla="val 0" name="adj1"/>
                <a:gd fmla="val 16667" name="adj2"/>
              </a:avLst>
            </a:prstGeom>
            <a:solidFill>
              <a:srgbClr val="ECECEC"/>
            </a:solidFill>
            <a:ln cap="sq" cmpd="sng" w="88900">
              <a:solidFill>
                <a:srgbClr val="FFFFFF"/>
              </a:solidFill>
              <a:prstDash val="solid"/>
              <a:miter lim="800000"/>
              <a:headEnd len="sm" w="sm" type="none"/>
              <a:tailEnd len="sm" w="sm" type="none"/>
            </a:ln>
            <a:effectLst>
              <a:outerShdw blurRad="88900" rotWithShape="0" algn="tl">
                <a:srgbClr val="000000">
                  <a:alpha val="44705"/>
                </a:srgbClr>
              </a:outerShdw>
            </a:effectLst>
          </p:spPr>
        </p:pic>
        <p:sp>
          <p:nvSpPr>
            <p:cNvPr id="179" name="Google Shape;179;p6"/>
            <p:cNvSpPr/>
            <p:nvPr/>
          </p:nvSpPr>
          <p:spPr>
            <a:xfrm>
              <a:off x="505061" y="1736746"/>
              <a:ext cx="3462081" cy="3724642"/>
            </a:xfrm>
            <a:custGeom>
              <a:rect b="b" l="l" r="r" t="t"/>
              <a:pathLst>
                <a:path extrusionOk="0" h="3724642" w="3462081">
                  <a:moveTo>
                    <a:pt x="0" y="0"/>
                  </a:moveTo>
                  <a:lnTo>
                    <a:pt x="703911" y="0"/>
                  </a:lnTo>
                  <a:lnTo>
                    <a:pt x="703911" y="0"/>
                  </a:lnTo>
                  <a:lnTo>
                    <a:pt x="2887127" y="0"/>
                  </a:lnTo>
                  <a:lnTo>
                    <a:pt x="3462081" y="563132"/>
                  </a:lnTo>
                  <a:lnTo>
                    <a:pt x="3462081" y="2815658"/>
                  </a:lnTo>
                  <a:lnTo>
                    <a:pt x="3461537" y="2815658"/>
                  </a:lnTo>
                  <a:lnTo>
                    <a:pt x="3461537" y="3724642"/>
                  </a:lnTo>
                  <a:lnTo>
                    <a:pt x="2757626" y="3724642"/>
                  </a:lnTo>
                  <a:lnTo>
                    <a:pt x="2757626" y="3722899"/>
                  </a:lnTo>
                  <a:lnTo>
                    <a:pt x="574954" y="3722899"/>
                  </a:lnTo>
                  <a:lnTo>
                    <a:pt x="1" y="3159767"/>
                  </a:lnTo>
                  <a:lnTo>
                    <a:pt x="1" y="1031002"/>
                  </a:lnTo>
                  <a:lnTo>
                    <a:pt x="0" y="1031002"/>
                  </a:lnTo>
                  <a:close/>
                </a:path>
              </a:pathLst>
            </a:custGeom>
            <a:solidFill>
              <a:srgbClr val="01587A">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180" name="Google Shape;180;p6"/>
            <p:cNvSpPr txBox="1"/>
            <p:nvPr/>
          </p:nvSpPr>
          <p:spPr>
            <a:xfrm>
              <a:off x="609909" y="1997092"/>
              <a:ext cx="3384136" cy="9541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lt1"/>
                  </a:solidFill>
                  <a:latin typeface="Montserrat"/>
                  <a:ea typeface="Montserrat"/>
                  <a:cs typeface="Montserrat"/>
                  <a:sym typeface="Montserrat"/>
                </a:rPr>
                <a:t>Large Scale Sales Reporting</a:t>
              </a:r>
              <a:endParaRPr/>
            </a:p>
          </p:txBody>
        </p:sp>
        <p:sp>
          <p:nvSpPr>
            <p:cNvPr id="181" name="Google Shape;181;p6"/>
            <p:cNvSpPr txBox="1"/>
            <p:nvPr/>
          </p:nvSpPr>
          <p:spPr>
            <a:xfrm>
              <a:off x="687036" y="3174493"/>
              <a:ext cx="3117551" cy="178510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chemeClr val="lt1"/>
                  </a:solidFill>
                  <a:latin typeface="Montserrat"/>
                  <a:ea typeface="Montserrat"/>
                  <a:cs typeface="Montserrat"/>
                  <a:sym typeface="Montserrat"/>
                </a:rPr>
                <a:t>Reduced annual BI cost from </a:t>
              </a:r>
              <a:r>
                <a:rPr b="1" lang="en-US" sz="2200">
                  <a:solidFill>
                    <a:srgbClr val="F3BA28"/>
                  </a:solidFill>
                  <a:latin typeface="Montserrat"/>
                  <a:ea typeface="Montserrat"/>
                  <a:cs typeface="Montserrat"/>
                  <a:sym typeface="Montserrat"/>
                </a:rPr>
                <a:t>$7 million </a:t>
              </a:r>
              <a:r>
                <a:rPr lang="en-US" sz="2200">
                  <a:solidFill>
                    <a:schemeClr val="lt1"/>
                  </a:solidFill>
                  <a:latin typeface="Montserrat"/>
                  <a:ea typeface="Montserrat"/>
                  <a:cs typeface="Montserrat"/>
                  <a:sym typeface="Montserrat"/>
                </a:rPr>
                <a:t>to</a:t>
              </a:r>
              <a:r>
                <a:rPr b="1" lang="en-US" sz="2200">
                  <a:solidFill>
                    <a:schemeClr val="lt1"/>
                  </a:solidFill>
                  <a:latin typeface="Montserrat"/>
                  <a:ea typeface="Montserrat"/>
                  <a:cs typeface="Montserrat"/>
                  <a:sym typeface="Montserrat"/>
                </a:rPr>
                <a:t> </a:t>
              </a:r>
              <a:r>
                <a:rPr b="1" lang="en-US" sz="2200">
                  <a:solidFill>
                    <a:srgbClr val="F3BA28"/>
                  </a:solidFill>
                  <a:latin typeface="Montserrat"/>
                  <a:ea typeface="Montserrat"/>
                  <a:cs typeface="Montserrat"/>
                  <a:sym typeface="Montserrat"/>
                </a:rPr>
                <a:t>$500,000 </a:t>
              </a:r>
              <a:r>
                <a:rPr lang="en-US" sz="2200">
                  <a:solidFill>
                    <a:schemeClr val="lt1"/>
                  </a:solidFill>
                  <a:latin typeface="Montserrat"/>
                  <a:ea typeface="Montserrat"/>
                  <a:cs typeface="Montserrat"/>
                  <a:sym typeface="Montserrat"/>
                </a:rPr>
                <a:t>for </a:t>
              </a:r>
              <a:r>
                <a:rPr b="1" lang="en-US" sz="2200">
                  <a:solidFill>
                    <a:srgbClr val="F3BA28"/>
                  </a:solidFill>
                  <a:latin typeface="Montserrat"/>
                  <a:ea typeface="Montserrat"/>
                  <a:cs typeface="Montserrat"/>
                  <a:sym typeface="Montserrat"/>
                </a:rPr>
                <a:t>10,000</a:t>
              </a:r>
              <a:r>
                <a:rPr lang="en-US" sz="2200">
                  <a:solidFill>
                    <a:schemeClr val="lt1"/>
                  </a:solidFill>
                  <a:latin typeface="Montserrat"/>
                  <a:ea typeface="Montserrat"/>
                  <a:cs typeface="Montserrat"/>
                  <a:sym typeface="Montserrat"/>
                </a:rPr>
                <a:t> field account execs and managers</a:t>
              </a:r>
              <a:endParaRPr/>
            </a:p>
          </p:txBody>
        </p:sp>
      </p:grpSp>
      <p:grpSp>
        <p:nvGrpSpPr>
          <p:cNvPr id="182" name="Google Shape;182;p6"/>
          <p:cNvGrpSpPr/>
          <p:nvPr/>
        </p:nvGrpSpPr>
        <p:grpSpPr>
          <a:xfrm>
            <a:off x="4368511" y="1660917"/>
            <a:ext cx="3560713" cy="3800471"/>
            <a:chOff x="4520944" y="1660917"/>
            <a:chExt cx="3560713" cy="3800471"/>
          </a:xfrm>
        </p:grpSpPr>
        <p:pic>
          <p:nvPicPr>
            <p:cNvPr descr="Why do servers and websites go down? – The ICT Trends" id="183" name="Google Shape;183;p6"/>
            <p:cNvPicPr preferRelativeResize="0"/>
            <p:nvPr/>
          </p:nvPicPr>
          <p:blipFill rotWithShape="1">
            <a:blip r:embed="rId4">
              <a:alphaModFix/>
            </a:blip>
            <a:srcRect b="20199" l="0" r="53604" t="0"/>
            <a:stretch/>
          </p:blipFill>
          <p:spPr>
            <a:xfrm>
              <a:off x="4520944" y="1660917"/>
              <a:ext cx="3535309" cy="3800471"/>
            </a:xfrm>
            <a:prstGeom prst="snip2DiagRect">
              <a:avLst>
                <a:gd fmla="val 17645" name="adj1"/>
                <a:gd fmla="val 0" name="adj2"/>
              </a:avLst>
            </a:prstGeom>
            <a:solidFill>
              <a:srgbClr val="ECECEC"/>
            </a:solidFill>
            <a:ln cap="sq" cmpd="sng" w="88900">
              <a:solidFill>
                <a:srgbClr val="FFFFFF"/>
              </a:solidFill>
              <a:prstDash val="solid"/>
              <a:miter lim="800000"/>
              <a:headEnd len="sm" w="sm" type="none"/>
              <a:tailEnd len="sm" w="sm" type="none"/>
            </a:ln>
            <a:effectLst>
              <a:outerShdw blurRad="88900" rotWithShape="0" algn="tl">
                <a:srgbClr val="000000">
                  <a:alpha val="44705"/>
                </a:srgbClr>
              </a:outerShdw>
            </a:effectLst>
          </p:spPr>
        </p:pic>
        <p:sp>
          <p:nvSpPr>
            <p:cNvPr id="184" name="Google Shape;184;p6"/>
            <p:cNvSpPr/>
            <p:nvPr/>
          </p:nvSpPr>
          <p:spPr>
            <a:xfrm>
              <a:off x="4572482" y="1708395"/>
              <a:ext cx="3433832" cy="3710665"/>
            </a:xfrm>
            <a:custGeom>
              <a:rect b="b" l="l" r="r" t="t"/>
              <a:pathLst>
                <a:path extrusionOk="0" h="3710665" w="3433832">
                  <a:moveTo>
                    <a:pt x="600998" y="0"/>
                  </a:moveTo>
                  <a:lnTo>
                    <a:pt x="2934103" y="0"/>
                  </a:lnTo>
                  <a:lnTo>
                    <a:pt x="3004987" y="0"/>
                  </a:lnTo>
                  <a:lnTo>
                    <a:pt x="3433832" y="0"/>
                  </a:lnTo>
                  <a:lnTo>
                    <a:pt x="3433832" y="684027"/>
                  </a:lnTo>
                  <a:lnTo>
                    <a:pt x="3433832" y="737093"/>
                  </a:lnTo>
                  <a:lnTo>
                    <a:pt x="3433832" y="3105338"/>
                  </a:lnTo>
                  <a:lnTo>
                    <a:pt x="2832835" y="3710665"/>
                  </a:lnTo>
                  <a:lnTo>
                    <a:pt x="499729" y="3710665"/>
                  </a:lnTo>
                  <a:lnTo>
                    <a:pt x="428845" y="3710665"/>
                  </a:lnTo>
                  <a:lnTo>
                    <a:pt x="0" y="3710665"/>
                  </a:lnTo>
                  <a:lnTo>
                    <a:pt x="0" y="3026638"/>
                  </a:lnTo>
                  <a:lnTo>
                    <a:pt x="0" y="2973572"/>
                  </a:lnTo>
                  <a:lnTo>
                    <a:pt x="0" y="605328"/>
                  </a:lnTo>
                  <a:close/>
                </a:path>
              </a:pathLst>
            </a:custGeom>
            <a:solidFill>
              <a:srgbClr val="01587A">
                <a:alpha val="80000"/>
              </a:srgbClr>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185" name="Google Shape;185;p6"/>
            <p:cNvSpPr txBox="1"/>
            <p:nvPr/>
          </p:nvSpPr>
          <p:spPr>
            <a:xfrm>
              <a:off x="4547517" y="1997092"/>
              <a:ext cx="3534140" cy="95410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chemeClr val="lt1"/>
                  </a:solidFill>
                  <a:latin typeface="Montserrat"/>
                  <a:ea typeface="Montserrat"/>
                  <a:cs typeface="Montserrat"/>
                  <a:sym typeface="Montserrat"/>
                </a:rPr>
                <a:t>High Number of Concurrent Users</a:t>
              </a:r>
              <a:endParaRPr/>
            </a:p>
          </p:txBody>
        </p:sp>
        <p:sp>
          <p:nvSpPr>
            <p:cNvPr id="186" name="Google Shape;186;p6"/>
            <p:cNvSpPr txBox="1"/>
            <p:nvPr/>
          </p:nvSpPr>
          <p:spPr>
            <a:xfrm>
              <a:off x="4886908" y="3174493"/>
              <a:ext cx="3117551" cy="178510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chemeClr val="lt1"/>
                  </a:solidFill>
                  <a:latin typeface="Montserrat"/>
                  <a:ea typeface="Montserrat"/>
                  <a:cs typeface="Montserrat"/>
                  <a:sym typeface="Montserrat"/>
                </a:rPr>
                <a:t>Reduced the number of servers from </a:t>
              </a:r>
              <a:r>
                <a:rPr b="1" lang="en-US" sz="2200">
                  <a:solidFill>
                    <a:srgbClr val="F3BA28"/>
                  </a:solidFill>
                  <a:latin typeface="Montserrat"/>
                  <a:ea typeface="Montserrat"/>
                  <a:cs typeface="Montserrat"/>
                  <a:sym typeface="Montserrat"/>
                </a:rPr>
                <a:t>23 </a:t>
              </a:r>
              <a:r>
                <a:rPr lang="en-US" sz="2200">
                  <a:solidFill>
                    <a:schemeClr val="lt1"/>
                  </a:solidFill>
                  <a:latin typeface="Montserrat"/>
                  <a:ea typeface="Montserrat"/>
                  <a:cs typeface="Montserrat"/>
                  <a:sym typeface="Montserrat"/>
                </a:rPr>
                <a:t>to</a:t>
              </a:r>
              <a:r>
                <a:rPr b="1" lang="en-US" sz="2200">
                  <a:solidFill>
                    <a:schemeClr val="lt1"/>
                  </a:solidFill>
                  <a:latin typeface="Montserrat"/>
                  <a:ea typeface="Montserrat"/>
                  <a:cs typeface="Montserrat"/>
                  <a:sym typeface="Montserrat"/>
                </a:rPr>
                <a:t> </a:t>
              </a:r>
              <a:r>
                <a:rPr b="1" lang="en-US" sz="2200">
                  <a:solidFill>
                    <a:srgbClr val="F3BA28"/>
                  </a:solidFill>
                  <a:latin typeface="Montserrat"/>
                  <a:ea typeface="Montserrat"/>
                  <a:cs typeface="Montserrat"/>
                  <a:sym typeface="Montserrat"/>
                </a:rPr>
                <a:t>2 </a:t>
              </a:r>
              <a:r>
                <a:rPr lang="en-US" sz="2200">
                  <a:solidFill>
                    <a:schemeClr val="lt1"/>
                  </a:solidFill>
                  <a:latin typeface="Montserrat"/>
                  <a:ea typeface="Montserrat"/>
                  <a:cs typeface="Montserrat"/>
                  <a:sym typeface="Montserrat"/>
                </a:rPr>
                <a:t>to support </a:t>
              </a:r>
              <a:r>
                <a:rPr b="1" lang="en-US" sz="2200">
                  <a:solidFill>
                    <a:srgbClr val="F3BA28"/>
                  </a:solidFill>
                  <a:latin typeface="Montserrat"/>
                  <a:ea typeface="Montserrat"/>
                  <a:cs typeface="Montserrat"/>
                  <a:sym typeface="Montserrat"/>
                </a:rPr>
                <a:t>2,000,000</a:t>
              </a:r>
              <a:r>
                <a:rPr lang="en-US" sz="2200">
                  <a:solidFill>
                    <a:schemeClr val="lt1"/>
                  </a:solidFill>
                  <a:latin typeface="Montserrat"/>
                  <a:ea typeface="Montserrat"/>
                  <a:cs typeface="Montserrat"/>
                  <a:sym typeface="Montserrat"/>
                </a:rPr>
                <a:t> concurrent users</a:t>
              </a:r>
              <a:endParaRPr/>
            </a:p>
          </p:txBody>
        </p:sp>
      </p:grpSp>
      <p:grpSp>
        <p:nvGrpSpPr>
          <p:cNvPr id="187" name="Google Shape;187;p6"/>
          <p:cNvGrpSpPr/>
          <p:nvPr/>
        </p:nvGrpSpPr>
        <p:grpSpPr>
          <a:xfrm>
            <a:off x="8284269" y="1660917"/>
            <a:ext cx="3535309" cy="3800475"/>
            <a:chOff x="8369325" y="1660917"/>
            <a:chExt cx="3535309" cy="3800475"/>
          </a:xfrm>
        </p:grpSpPr>
        <p:pic>
          <p:nvPicPr>
            <p:cNvPr descr="6 essential ecommerce dashboards for Google Analytics - Swym" id="188" name="Google Shape;188;p6"/>
            <p:cNvPicPr preferRelativeResize="0"/>
            <p:nvPr/>
          </p:nvPicPr>
          <p:blipFill rotWithShape="1">
            <a:blip r:embed="rId5">
              <a:alphaModFix/>
            </a:blip>
            <a:srcRect b="0" l="31200" r="11461" t="8926"/>
            <a:stretch/>
          </p:blipFill>
          <p:spPr>
            <a:xfrm>
              <a:off x="8369325" y="1660917"/>
              <a:ext cx="3535309" cy="3800475"/>
            </a:xfrm>
            <a:prstGeom prst="snip2DiagRect">
              <a:avLst>
                <a:gd fmla="val 0" name="adj1"/>
                <a:gd fmla="val 16667" name="adj2"/>
              </a:avLst>
            </a:prstGeom>
            <a:solidFill>
              <a:srgbClr val="ECECEC"/>
            </a:solidFill>
            <a:ln cap="sq" cmpd="sng" w="88900">
              <a:solidFill>
                <a:srgbClr val="FFFFFF"/>
              </a:solidFill>
              <a:prstDash val="solid"/>
              <a:miter lim="800000"/>
              <a:headEnd len="sm" w="sm" type="none"/>
              <a:tailEnd len="sm" w="sm" type="none"/>
            </a:ln>
            <a:effectLst>
              <a:outerShdw blurRad="88900" rotWithShape="0" algn="tl">
                <a:srgbClr val="000000">
                  <a:alpha val="44705"/>
                </a:srgbClr>
              </a:outerShdw>
            </a:effectLst>
          </p:spPr>
        </p:pic>
        <p:sp>
          <p:nvSpPr>
            <p:cNvPr id="189" name="Google Shape;189;p6"/>
            <p:cNvSpPr/>
            <p:nvPr/>
          </p:nvSpPr>
          <p:spPr>
            <a:xfrm>
              <a:off x="8408905" y="1694418"/>
              <a:ext cx="3462081" cy="3724642"/>
            </a:xfrm>
            <a:custGeom>
              <a:rect b="b" l="l" r="r" t="t"/>
              <a:pathLst>
                <a:path extrusionOk="0" h="3724642" w="3462081">
                  <a:moveTo>
                    <a:pt x="0" y="0"/>
                  </a:moveTo>
                  <a:lnTo>
                    <a:pt x="703911" y="0"/>
                  </a:lnTo>
                  <a:lnTo>
                    <a:pt x="703911" y="0"/>
                  </a:lnTo>
                  <a:lnTo>
                    <a:pt x="2887127" y="0"/>
                  </a:lnTo>
                  <a:lnTo>
                    <a:pt x="3462081" y="563132"/>
                  </a:lnTo>
                  <a:lnTo>
                    <a:pt x="3462081" y="2815658"/>
                  </a:lnTo>
                  <a:lnTo>
                    <a:pt x="3461537" y="2815658"/>
                  </a:lnTo>
                  <a:lnTo>
                    <a:pt x="3461537" y="3724642"/>
                  </a:lnTo>
                  <a:lnTo>
                    <a:pt x="2757626" y="3724642"/>
                  </a:lnTo>
                  <a:lnTo>
                    <a:pt x="2757626" y="3722899"/>
                  </a:lnTo>
                  <a:lnTo>
                    <a:pt x="574954" y="3722899"/>
                  </a:lnTo>
                  <a:lnTo>
                    <a:pt x="1" y="3159767"/>
                  </a:lnTo>
                  <a:lnTo>
                    <a:pt x="1" y="1031002"/>
                  </a:lnTo>
                  <a:lnTo>
                    <a:pt x="0" y="1031002"/>
                  </a:lnTo>
                  <a:close/>
                </a:path>
              </a:pathLst>
            </a:custGeom>
            <a:solidFill>
              <a:srgbClr val="01587A">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190" name="Google Shape;190;p6"/>
            <p:cNvSpPr txBox="1"/>
            <p:nvPr/>
          </p:nvSpPr>
          <p:spPr>
            <a:xfrm>
              <a:off x="8437231" y="1997092"/>
              <a:ext cx="3462081" cy="9541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lt1"/>
                  </a:solidFill>
                  <a:latin typeface="Montserrat"/>
                  <a:ea typeface="Montserrat"/>
                  <a:cs typeface="Montserrat"/>
                  <a:sym typeface="Montserrat"/>
                </a:rPr>
                <a:t>Customer-Facing</a:t>
              </a:r>
              <a:endParaRPr/>
            </a:p>
            <a:p>
              <a:pPr indent="0" lvl="0" marL="0" marR="0" rtl="0" algn="l">
                <a:spcBef>
                  <a:spcPts val="0"/>
                </a:spcBef>
                <a:spcAft>
                  <a:spcPts val="0"/>
                </a:spcAft>
                <a:buNone/>
              </a:pPr>
              <a:r>
                <a:rPr b="1" lang="en-US" sz="2800">
                  <a:solidFill>
                    <a:schemeClr val="lt1"/>
                  </a:solidFill>
                  <a:latin typeface="Montserrat"/>
                  <a:ea typeface="Montserrat"/>
                  <a:cs typeface="Montserrat"/>
                  <a:sym typeface="Montserrat"/>
                </a:rPr>
                <a:t>Dashboard App</a:t>
              </a:r>
              <a:endParaRPr/>
            </a:p>
          </p:txBody>
        </p:sp>
        <p:sp>
          <p:nvSpPr>
            <p:cNvPr id="191" name="Google Shape;191;p6"/>
            <p:cNvSpPr txBox="1"/>
            <p:nvPr/>
          </p:nvSpPr>
          <p:spPr>
            <a:xfrm>
              <a:off x="8563730" y="3174493"/>
              <a:ext cx="3231321" cy="178510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chemeClr val="lt1"/>
                  </a:solidFill>
                  <a:latin typeface="Montserrat"/>
                  <a:ea typeface="Montserrat"/>
                  <a:cs typeface="Montserrat"/>
                  <a:sym typeface="Montserrat"/>
                </a:rPr>
                <a:t>Reduced the time required to develop a complex  dashboard  from </a:t>
              </a:r>
              <a:r>
                <a:rPr b="1" lang="en-US" sz="2200">
                  <a:solidFill>
                    <a:srgbClr val="F3BA28"/>
                  </a:solidFill>
                  <a:latin typeface="Montserrat"/>
                  <a:ea typeface="Montserrat"/>
                  <a:cs typeface="Montserrat"/>
                  <a:sym typeface="Montserrat"/>
                </a:rPr>
                <a:t>9 months </a:t>
              </a:r>
              <a:r>
                <a:rPr lang="en-US" sz="2200">
                  <a:solidFill>
                    <a:schemeClr val="lt1"/>
                  </a:solidFill>
                  <a:latin typeface="Montserrat"/>
                  <a:ea typeface="Montserrat"/>
                  <a:cs typeface="Montserrat"/>
                  <a:sym typeface="Montserrat"/>
                </a:rPr>
                <a:t>to</a:t>
              </a:r>
              <a:r>
                <a:rPr b="1" lang="en-US" sz="2200">
                  <a:solidFill>
                    <a:schemeClr val="lt1"/>
                  </a:solidFill>
                  <a:latin typeface="Montserrat"/>
                  <a:ea typeface="Montserrat"/>
                  <a:cs typeface="Montserrat"/>
                  <a:sym typeface="Montserrat"/>
                </a:rPr>
                <a:t> </a:t>
              </a:r>
              <a:endParaRPr/>
            </a:p>
            <a:p>
              <a:pPr indent="0" lvl="0" marL="0" marR="0" rtl="0" algn="l">
                <a:spcBef>
                  <a:spcPts val="0"/>
                </a:spcBef>
                <a:spcAft>
                  <a:spcPts val="0"/>
                </a:spcAft>
                <a:buNone/>
              </a:pPr>
              <a:r>
                <a:rPr b="1" lang="en-US" sz="2200">
                  <a:solidFill>
                    <a:srgbClr val="F3BA28"/>
                  </a:solidFill>
                  <a:latin typeface="Montserrat"/>
                  <a:ea typeface="Montserrat"/>
                  <a:cs typeface="Montserrat"/>
                  <a:sym typeface="Montserrat"/>
                </a:rPr>
                <a:t>7 days</a:t>
              </a:r>
              <a:endParaRPr sz="2200">
                <a:solidFill>
                  <a:schemeClr val="lt1"/>
                </a:solidFill>
                <a:latin typeface="Montserrat"/>
                <a:ea typeface="Montserrat"/>
                <a:cs typeface="Montserrat"/>
                <a:sym typeface="Montserrat"/>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pic>
        <p:nvPicPr>
          <p:cNvPr id="197" name="Google Shape;197;p7"/>
          <p:cNvPicPr preferRelativeResize="0"/>
          <p:nvPr>
            <p:ph idx="2" type="pic"/>
          </p:nvPr>
        </p:nvPicPr>
        <p:blipFill rotWithShape="1">
          <a:blip r:embed="rId3">
            <a:alphaModFix/>
          </a:blip>
          <a:srcRect b="0" l="0" r="0" t="0"/>
          <a:stretch/>
        </p:blipFill>
        <p:spPr>
          <a:xfrm>
            <a:off x="0" y="0"/>
            <a:ext cx="12192000" cy="6019800"/>
          </a:xfrm>
          <a:prstGeom prst="rect">
            <a:avLst/>
          </a:prstGeom>
          <a:noFill/>
          <a:ln>
            <a:noFill/>
          </a:ln>
        </p:spPr>
      </p:pic>
      <p:sp>
        <p:nvSpPr>
          <p:cNvPr id="198" name="Google Shape;198;p7"/>
          <p:cNvSpPr/>
          <p:nvPr/>
        </p:nvSpPr>
        <p:spPr>
          <a:xfrm>
            <a:off x="0" y="0"/>
            <a:ext cx="12192000" cy="6019800"/>
          </a:xfrm>
          <a:prstGeom prst="rect">
            <a:avLst/>
          </a:prstGeom>
          <a:solidFill>
            <a:srgbClr val="01587A">
              <a:alpha val="93725"/>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199" name="Google Shape;199;p7"/>
          <p:cNvSpPr/>
          <p:nvPr/>
        </p:nvSpPr>
        <p:spPr>
          <a:xfrm>
            <a:off x="1803400" y="183433"/>
            <a:ext cx="8585200" cy="107721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200">
                <a:solidFill>
                  <a:schemeClr val="lt1"/>
                </a:solidFill>
                <a:latin typeface="Montserrat"/>
                <a:ea typeface="Montserrat"/>
                <a:cs typeface="Montserrat"/>
                <a:sym typeface="Montserrat"/>
              </a:rPr>
              <a:t>WEB CONTENT IS DIFFERENT BOTH </a:t>
            </a:r>
            <a:r>
              <a:rPr lang="en-US" sz="3200">
                <a:solidFill>
                  <a:srgbClr val="F3BA28"/>
                </a:solidFill>
                <a:latin typeface="Montserrat"/>
                <a:ea typeface="Montserrat"/>
                <a:cs typeface="Montserrat"/>
                <a:sym typeface="Montserrat"/>
              </a:rPr>
              <a:t>AESTHETICALLY AND FUNCTIONALLY</a:t>
            </a:r>
            <a:endParaRPr/>
          </a:p>
        </p:txBody>
      </p:sp>
      <p:grpSp>
        <p:nvGrpSpPr>
          <p:cNvPr id="200" name="Google Shape;200;p7"/>
          <p:cNvGrpSpPr/>
          <p:nvPr/>
        </p:nvGrpSpPr>
        <p:grpSpPr>
          <a:xfrm>
            <a:off x="7239979" y="1733088"/>
            <a:ext cx="3960441" cy="3738074"/>
            <a:chOff x="6833579" y="1771188"/>
            <a:chExt cx="3960441" cy="3738074"/>
          </a:xfrm>
        </p:grpSpPr>
        <p:grpSp>
          <p:nvGrpSpPr>
            <p:cNvPr id="201" name="Google Shape;201;p7"/>
            <p:cNvGrpSpPr/>
            <p:nvPr/>
          </p:nvGrpSpPr>
          <p:grpSpPr>
            <a:xfrm>
              <a:off x="7663623" y="1771188"/>
              <a:ext cx="2300353" cy="2300353"/>
              <a:chOff x="1847363" y="47924"/>
              <a:chExt cx="2300353" cy="2300353"/>
            </a:xfrm>
          </p:grpSpPr>
          <p:sp>
            <p:nvSpPr>
              <p:cNvPr id="202" name="Google Shape;202;p7"/>
              <p:cNvSpPr/>
              <p:nvPr/>
            </p:nvSpPr>
            <p:spPr>
              <a:xfrm>
                <a:off x="1847363" y="47924"/>
                <a:ext cx="2300353" cy="2300353"/>
              </a:xfrm>
              <a:prstGeom prst="ellipse">
                <a:avLst/>
              </a:prstGeom>
              <a:solidFill>
                <a:srgbClr val="F3BA2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7"/>
              <p:cNvSpPr txBox="1"/>
              <p:nvPr/>
            </p:nvSpPr>
            <p:spPr>
              <a:xfrm>
                <a:off x="2154077" y="450485"/>
                <a:ext cx="1686926" cy="1035159"/>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rPr b="1" lang="en-US" sz="1500">
                    <a:solidFill>
                      <a:schemeClr val="lt1"/>
                    </a:solidFill>
                    <a:latin typeface="Montserrat"/>
                    <a:ea typeface="Montserrat"/>
                    <a:cs typeface="Montserrat"/>
                    <a:sym typeface="Montserrat"/>
                  </a:rPr>
                  <a:t>Visuals</a:t>
                </a:r>
                <a:endParaRPr/>
              </a:p>
            </p:txBody>
          </p:sp>
        </p:grpSp>
        <p:grpSp>
          <p:nvGrpSpPr>
            <p:cNvPr id="204" name="Google Shape;204;p7"/>
            <p:cNvGrpSpPr/>
            <p:nvPr/>
          </p:nvGrpSpPr>
          <p:grpSpPr>
            <a:xfrm>
              <a:off x="8493667" y="3208909"/>
              <a:ext cx="2300353" cy="2300353"/>
              <a:chOff x="2677407" y="1485645"/>
              <a:chExt cx="2300353" cy="2300353"/>
            </a:xfrm>
          </p:grpSpPr>
          <p:sp>
            <p:nvSpPr>
              <p:cNvPr id="205" name="Google Shape;205;p7"/>
              <p:cNvSpPr/>
              <p:nvPr/>
            </p:nvSpPr>
            <p:spPr>
              <a:xfrm>
                <a:off x="2677407" y="1485645"/>
                <a:ext cx="2300353" cy="2300353"/>
              </a:xfrm>
              <a:prstGeom prst="ellipse">
                <a:avLst/>
              </a:prstGeom>
              <a:solidFill>
                <a:srgbClr val="E1E8EC">
                  <a:alpha val="49803"/>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7"/>
              <p:cNvSpPr txBox="1"/>
              <p:nvPr/>
            </p:nvSpPr>
            <p:spPr>
              <a:xfrm>
                <a:off x="3380932" y="2079903"/>
                <a:ext cx="1380212" cy="126519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rPr b="1" lang="en-US" sz="1500">
                    <a:solidFill>
                      <a:schemeClr val="lt1"/>
                    </a:solidFill>
                    <a:latin typeface="Montserrat"/>
                    <a:ea typeface="Montserrat"/>
                    <a:cs typeface="Montserrat"/>
                    <a:sym typeface="Montserrat"/>
                  </a:rPr>
                  <a:t>Interactivity</a:t>
                </a:r>
                <a:endParaRPr/>
              </a:p>
            </p:txBody>
          </p:sp>
        </p:grpSp>
        <p:grpSp>
          <p:nvGrpSpPr>
            <p:cNvPr id="207" name="Google Shape;207;p7"/>
            <p:cNvGrpSpPr/>
            <p:nvPr/>
          </p:nvGrpSpPr>
          <p:grpSpPr>
            <a:xfrm>
              <a:off x="6833579" y="3208909"/>
              <a:ext cx="2300353" cy="2300353"/>
              <a:chOff x="1017319" y="1485645"/>
              <a:chExt cx="2300353" cy="2300353"/>
            </a:xfrm>
          </p:grpSpPr>
          <p:sp>
            <p:nvSpPr>
              <p:cNvPr id="208" name="Google Shape;208;p7"/>
              <p:cNvSpPr/>
              <p:nvPr/>
            </p:nvSpPr>
            <p:spPr>
              <a:xfrm>
                <a:off x="1017319" y="1485645"/>
                <a:ext cx="2300353" cy="2300353"/>
              </a:xfrm>
              <a:prstGeom prst="ellipse">
                <a:avLst/>
              </a:prstGeom>
              <a:solidFill>
                <a:srgbClr val="99D8DD">
                  <a:alpha val="49803"/>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7"/>
              <p:cNvSpPr txBox="1"/>
              <p:nvPr/>
            </p:nvSpPr>
            <p:spPr>
              <a:xfrm>
                <a:off x="1233935" y="2079903"/>
                <a:ext cx="1380212" cy="126519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rPr b="1" lang="en-US" sz="1500">
                    <a:solidFill>
                      <a:schemeClr val="lt1"/>
                    </a:solidFill>
                    <a:latin typeface="Montserrat"/>
                    <a:ea typeface="Montserrat"/>
                    <a:cs typeface="Montserrat"/>
                    <a:sym typeface="Montserrat"/>
                  </a:rPr>
                  <a:t>Data</a:t>
                </a:r>
                <a:endParaRPr/>
              </a:p>
            </p:txBody>
          </p:sp>
        </p:grpSp>
      </p:grpSp>
      <p:cxnSp>
        <p:nvCxnSpPr>
          <p:cNvPr id="210" name="Google Shape;210;p7"/>
          <p:cNvCxnSpPr/>
          <p:nvPr/>
        </p:nvCxnSpPr>
        <p:spPr>
          <a:xfrm>
            <a:off x="2819400" y="1298751"/>
            <a:ext cx="6553200" cy="0"/>
          </a:xfrm>
          <a:prstGeom prst="straightConnector1">
            <a:avLst/>
          </a:prstGeom>
          <a:noFill/>
          <a:ln cap="flat" cmpd="sng" w="25400">
            <a:solidFill>
              <a:srgbClr val="5CB3C1"/>
            </a:solidFill>
            <a:prstDash val="solid"/>
            <a:miter lim="800000"/>
            <a:headEnd len="sm" w="sm" type="none"/>
            <a:tailEnd len="sm" w="sm" type="none"/>
          </a:ln>
        </p:spPr>
      </p:cxnSp>
      <p:sp>
        <p:nvSpPr>
          <p:cNvPr id="211" name="Google Shape;211;p7"/>
          <p:cNvSpPr/>
          <p:nvPr/>
        </p:nvSpPr>
        <p:spPr>
          <a:xfrm>
            <a:off x="1055433" y="2680588"/>
            <a:ext cx="5238639"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600">
                <a:solidFill>
                  <a:schemeClr val="lt1"/>
                </a:solidFill>
                <a:latin typeface="Montserrat"/>
                <a:ea typeface="Montserrat"/>
                <a:cs typeface="Montserrat"/>
                <a:sym typeface="Montserrat"/>
              </a:rPr>
              <a:t>Three </a:t>
            </a:r>
            <a:r>
              <a:rPr b="1" lang="en-US" sz="3600">
                <a:solidFill>
                  <a:schemeClr val="lt1"/>
                </a:solidFill>
                <a:highlight>
                  <a:srgbClr val="F3BA28"/>
                </a:highlight>
                <a:latin typeface="Montserrat"/>
                <a:ea typeface="Montserrat"/>
                <a:cs typeface="Montserrat"/>
                <a:sym typeface="Montserrat"/>
              </a:rPr>
              <a:t>INGREDIENTS</a:t>
            </a:r>
            <a:r>
              <a:rPr b="1" lang="en-US" sz="3600">
                <a:solidFill>
                  <a:schemeClr val="lt1"/>
                </a:solidFill>
                <a:latin typeface="Montserrat"/>
                <a:ea typeface="Montserrat"/>
                <a:cs typeface="Montserrat"/>
                <a:sym typeface="Montserrat"/>
              </a:rPr>
              <a:t> put information at your fingertips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pic>
        <p:nvPicPr>
          <p:cNvPr id="217" name="Google Shape;217;p8"/>
          <p:cNvPicPr preferRelativeResize="0"/>
          <p:nvPr>
            <p:ph idx="2" type="pic"/>
          </p:nvPr>
        </p:nvPicPr>
        <p:blipFill rotWithShape="1">
          <a:blip r:embed="rId3">
            <a:alphaModFix/>
          </a:blip>
          <a:srcRect b="0" l="0" r="0" t="0"/>
          <a:stretch/>
        </p:blipFill>
        <p:spPr>
          <a:xfrm>
            <a:off x="0" y="0"/>
            <a:ext cx="12192000" cy="6019800"/>
          </a:xfrm>
          <a:prstGeom prst="rect">
            <a:avLst/>
          </a:prstGeom>
          <a:noFill/>
          <a:ln>
            <a:noFill/>
          </a:ln>
        </p:spPr>
      </p:pic>
      <p:sp>
        <p:nvSpPr>
          <p:cNvPr id="218" name="Google Shape;218;p8"/>
          <p:cNvSpPr/>
          <p:nvPr/>
        </p:nvSpPr>
        <p:spPr>
          <a:xfrm>
            <a:off x="0" y="0"/>
            <a:ext cx="12192000" cy="6019800"/>
          </a:xfrm>
          <a:prstGeom prst="rect">
            <a:avLst/>
          </a:prstGeom>
          <a:solidFill>
            <a:srgbClr val="01587A">
              <a:alpha val="91764"/>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219" name="Google Shape;219;p8"/>
          <p:cNvSpPr/>
          <p:nvPr/>
        </p:nvSpPr>
        <p:spPr>
          <a:xfrm>
            <a:off x="757287" y="183433"/>
            <a:ext cx="10677426" cy="107721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200">
                <a:solidFill>
                  <a:schemeClr val="lt1"/>
                </a:solidFill>
                <a:latin typeface="Montserrat"/>
                <a:ea typeface="Montserrat"/>
                <a:cs typeface="Montserrat"/>
                <a:sym typeface="Montserrat"/>
              </a:rPr>
              <a:t>WE CONVERGED </a:t>
            </a:r>
            <a:r>
              <a:rPr b="1" lang="en-US" sz="3200">
                <a:solidFill>
                  <a:schemeClr val="lt1"/>
                </a:solidFill>
                <a:latin typeface="Montserrat"/>
                <a:ea typeface="Montserrat"/>
                <a:cs typeface="Montserrat"/>
                <a:sym typeface="Montserrat"/>
              </a:rPr>
              <a:t>3</a:t>
            </a:r>
            <a:r>
              <a:rPr lang="en-US" sz="3200">
                <a:solidFill>
                  <a:schemeClr val="lt1"/>
                </a:solidFill>
                <a:latin typeface="Montserrat"/>
                <a:ea typeface="Montserrat"/>
                <a:cs typeface="Montserrat"/>
                <a:sym typeface="Montserrat"/>
              </a:rPr>
              <a:t> TECHNOLOGIES TO CREATE </a:t>
            </a:r>
            <a:r>
              <a:rPr lang="en-US" sz="3200">
                <a:solidFill>
                  <a:srgbClr val="F3BA28"/>
                </a:solidFill>
                <a:latin typeface="Montserrat"/>
                <a:ea typeface="Montserrat"/>
                <a:cs typeface="Montserrat"/>
                <a:sym typeface="Montserrat"/>
              </a:rPr>
              <a:t>THE TOOLS FOR HTML CONTENT</a:t>
            </a:r>
            <a:endParaRPr/>
          </a:p>
        </p:txBody>
      </p:sp>
      <p:cxnSp>
        <p:nvCxnSpPr>
          <p:cNvPr id="220" name="Google Shape;220;p8"/>
          <p:cNvCxnSpPr/>
          <p:nvPr/>
        </p:nvCxnSpPr>
        <p:spPr>
          <a:xfrm>
            <a:off x="2819400" y="1298751"/>
            <a:ext cx="6553200" cy="0"/>
          </a:xfrm>
          <a:prstGeom prst="straightConnector1">
            <a:avLst/>
          </a:prstGeom>
          <a:noFill/>
          <a:ln cap="flat" cmpd="sng" w="25400">
            <a:solidFill>
              <a:srgbClr val="5CB3C1"/>
            </a:solidFill>
            <a:prstDash val="solid"/>
            <a:miter lim="800000"/>
            <a:headEnd len="sm" w="sm" type="none"/>
            <a:tailEnd len="sm" w="sm" type="none"/>
          </a:ln>
        </p:spPr>
      </p:cxnSp>
      <p:grpSp>
        <p:nvGrpSpPr>
          <p:cNvPr id="221" name="Google Shape;221;p8"/>
          <p:cNvGrpSpPr/>
          <p:nvPr/>
        </p:nvGrpSpPr>
        <p:grpSpPr>
          <a:xfrm>
            <a:off x="7265719" y="1711770"/>
            <a:ext cx="3960442" cy="3738074"/>
            <a:chOff x="356238" y="47924"/>
            <a:chExt cx="3960442" cy="3738074"/>
          </a:xfrm>
        </p:grpSpPr>
        <p:sp>
          <p:nvSpPr>
            <p:cNvPr id="222" name="Google Shape;222;p8"/>
            <p:cNvSpPr/>
            <p:nvPr/>
          </p:nvSpPr>
          <p:spPr>
            <a:xfrm>
              <a:off x="1186283" y="47924"/>
              <a:ext cx="2300353" cy="2300353"/>
            </a:xfrm>
            <a:prstGeom prst="ellipse">
              <a:avLst/>
            </a:prstGeom>
            <a:solidFill>
              <a:srgbClr val="F3BA2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8"/>
            <p:cNvSpPr txBox="1"/>
            <p:nvPr/>
          </p:nvSpPr>
          <p:spPr>
            <a:xfrm>
              <a:off x="1492996" y="450485"/>
              <a:ext cx="1686926" cy="1035159"/>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lt1"/>
                </a:buClr>
                <a:buSzPts val="1500"/>
                <a:buFont typeface="Montserrat"/>
                <a:buNone/>
              </a:pPr>
              <a:r>
                <a:rPr b="1" lang="en-US" sz="1500">
                  <a:solidFill>
                    <a:schemeClr val="lt1"/>
                  </a:solidFill>
                  <a:latin typeface="Montserrat"/>
                  <a:ea typeface="Montserrat"/>
                  <a:cs typeface="Montserrat"/>
                  <a:sym typeface="Montserrat"/>
                </a:rPr>
                <a:t>Graphic Design</a:t>
              </a:r>
              <a:endParaRPr/>
            </a:p>
          </p:txBody>
        </p:sp>
        <p:sp>
          <p:nvSpPr>
            <p:cNvPr id="224" name="Google Shape;224;p8"/>
            <p:cNvSpPr/>
            <p:nvPr/>
          </p:nvSpPr>
          <p:spPr>
            <a:xfrm>
              <a:off x="2016327" y="1485645"/>
              <a:ext cx="2300353" cy="2300353"/>
            </a:xfrm>
            <a:prstGeom prst="ellipse">
              <a:avLst/>
            </a:prstGeom>
            <a:solidFill>
              <a:srgbClr val="E1E8EC">
                <a:alpha val="49803"/>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8"/>
            <p:cNvSpPr txBox="1"/>
            <p:nvPr/>
          </p:nvSpPr>
          <p:spPr>
            <a:xfrm>
              <a:off x="2719852" y="2079903"/>
              <a:ext cx="1380212" cy="126519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lt1"/>
                </a:buClr>
                <a:buSzPts val="1500"/>
                <a:buFont typeface="Montserrat"/>
                <a:buNone/>
              </a:pPr>
              <a:r>
                <a:rPr b="1" lang="en-US" sz="1500">
                  <a:solidFill>
                    <a:schemeClr val="lt1"/>
                  </a:solidFill>
                  <a:latin typeface="Montserrat"/>
                  <a:ea typeface="Montserrat"/>
                  <a:cs typeface="Montserrat"/>
                  <a:sym typeface="Montserrat"/>
                </a:rPr>
                <a:t>Web Authoring</a:t>
              </a:r>
              <a:endParaRPr/>
            </a:p>
          </p:txBody>
        </p:sp>
        <p:sp>
          <p:nvSpPr>
            <p:cNvPr id="226" name="Google Shape;226;p8"/>
            <p:cNvSpPr/>
            <p:nvPr/>
          </p:nvSpPr>
          <p:spPr>
            <a:xfrm>
              <a:off x="356238" y="1485645"/>
              <a:ext cx="2300353" cy="2300353"/>
            </a:xfrm>
            <a:prstGeom prst="ellipse">
              <a:avLst/>
            </a:prstGeom>
            <a:solidFill>
              <a:srgbClr val="99D8DD">
                <a:alpha val="49803"/>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8"/>
            <p:cNvSpPr txBox="1"/>
            <p:nvPr/>
          </p:nvSpPr>
          <p:spPr>
            <a:xfrm>
              <a:off x="572855" y="2079903"/>
              <a:ext cx="1380212" cy="126519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lt1"/>
                </a:buClr>
                <a:buSzPts val="1500"/>
                <a:buFont typeface="Montserrat"/>
                <a:buNone/>
              </a:pPr>
              <a:r>
                <a:rPr b="1" lang="en-US" sz="1500">
                  <a:solidFill>
                    <a:schemeClr val="lt1"/>
                  </a:solidFill>
                  <a:latin typeface="Montserrat"/>
                  <a:ea typeface="Montserrat"/>
                  <a:cs typeface="Montserrat"/>
                  <a:sym typeface="Montserrat"/>
                </a:rPr>
                <a:t>Business Intelligence </a:t>
              </a:r>
              <a:endParaRPr/>
            </a:p>
          </p:txBody>
        </p:sp>
      </p:grpSp>
      <p:sp>
        <p:nvSpPr>
          <p:cNvPr id="228" name="Google Shape;228;p8"/>
          <p:cNvSpPr/>
          <p:nvPr/>
        </p:nvSpPr>
        <p:spPr>
          <a:xfrm>
            <a:off x="1381305" y="1853865"/>
            <a:ext cx="452239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F3BA28"/>
                </a:solidFill>
                <a:latin typeface="Montserrat"/>
                <a:ea typeface="Montserrat"/>
                <a:cs typeface="Montserrat"/>
                <a:sym typeface="Montserrat"/>
              </a:rPr>
              <a:t>BENEFITS OF A SINGLE PLATFORM</a:t>
            </a:r>
            <a:endParaRPr/>
          </a:p>
        </p:txBody>
      </p:sp>
      <p:sp>
        <p:nvSpPr>
          <p:cNvPr id="229" name="Google Shape;229;p8"/>
          <p:cNvSpPr/>
          <p:nvPr/>
        </p:nvSpPr>
        <p:spPr>
          <a:xfrm>
            <a:off x="1367590" y="2406178"/>
            <a:ext cx="4403016" cy="2887970"/>
          </a:xfrm>
          <a:prstGeom prst="rect">
            <a:avLst/>
          </a:prstGeom>
          <a:noFill/>
          <a:ln>
            <a:noFill/>
          </a:ln>
        </p:spPr>
        <p:txBody>
          <a:bodyPr anchorCtr="0" anchor="t" bIns="45700" lIns="91425" spcFirstLastPara="1" rIns="91425" wrap="square" tIns="45700">
            <a:spAutoFit/>
          </a:bodyPr>
          <a:lstStyle/>
          <a:p>
            <a:pPr indent="-171450" lvl="0" marL="171450" marR="0" rtl="0" algn="l">
              <a:spcBef>
                <a:spcPts val="0"/>
              </a:spcBef>
              <a:spcAft>
                <a:spcPts val="0"/>
              </a:spcAft>
              <a:buClr>
                <a:srgbClr val="F3BA28"/>
              </a:buClr>
              <a:buSzPts val="1400"/>
              <a:buFont typeface="Noto Sans Symbols"/>
              <a:buChar char="▪"/>
            </a:pPr>
            <a:r>
              <a:rPr lang="en-US" sz="1400">
                <a:solidFill>
                  <a:schemeClr val="lt1"/>
                </a:solidFill>
                <a:latin typeface="Montserrat"/>
                <a:ea typeface="Montserrat"/>
                <a:cs typeface="Montserrat"/>
                <a:sym typeface="Montserrat"/>
              </a:rPr>
              <a:t>Transition from static, bulky PDFs to pixel-perfect and interactive HTML</a:t>
            </a:r>
            <a:endParaRPr/>
          </a:p>
          <a:p>
            <a:pPr indent="-171450" lvl="0" marL="171450" marR="0" rtl="0" algn="l">
              <a:spcBef>
                <a:spcPts val="1000"/>
              </a:spcBef>
              <a:spcAft>
                <a:spcPts val="0"/>
              </a:spcAft>
              <a:buClr>
                <a:srgbClr val="F3BA28"/>
              </a:buClr>
              <a:buSzPts val="1400"/>
              <a:buFont typeface="Noto Sans Symbols"/>
              <a:buChar char="▪"/>
            </a:pPr>
            <a:r>
              <a:rPr lang="en-US" sz="1400">
                <a:solidFill>
                  <a:schemeClr val="lt1"/>
                </a:solidFill>
                <a:latin typeface="Montserrat"/>
                <a:ea typeface="Montserrat"/>
                <a:cs typeface="Montserrat"/>
                <a:sym typeface="Montserrat"/>
              </a:rPr>
              <a:t>Transition from multiple tools to a single tool</a:t>
            </a:r>
            <a:endParaRPr/>
          </a:p>
          <a:p>
            <a:pPr indent="-171450" lvl="0" marL="171450" marR="0" rtl="0" algn="l">
              <a:spcBef>
                <a:spcPts val="1000"/>
              </a:spcBef>
              <a:spcAft>
                <a:spcPts val="0"/>
              </a:spcAft>
              <a:buClr>
                <a:srgbClr val="F3BA28"/>
              </a:buClr>
              <a:buSzPts val="1400"/>
              <a:buFont typeface="Noto Sans Symbols"/>
              <a:buChar char="▪"/>
            </a:pPr>
            <a:r>
              <a:rPr lang="en-US" sz="1400">
                <a:solidFill>
                  <a:schemeClr val="lt1"/>
                </a:solidFill>
                <a:latin typeface="Montserrat"/>
                <a:ea typeface="Montserrat"/>
                <a:cs typeface="Montserrat"/>
                <a:sym typeface="Montserrat"/>
              </a:rPr>
              <a:t>Eliminate end-user license for interactive content distribution</a:t>
            </a:r>
            <a:endParaRPr/>
          </a:p>
          <a:p>
            <a:pPr indent="-171450" lvl="0" marL="171450" marR="0" rtl="0" algn="l">
              <a:spcBef>
                <a:spcPts val="1000"/>
              </a:spcBef>
              <a:spcAft>
                <a:spcPts val="0"/>
              </a:spcAft>
              <a:buClr>
                <a:srgbClr val="F3BA28"/>
              </a:buClr>
              <a:buSzPts val="1400"/>
              <a:buFont typeface="Noto Sans Symbols"/>
              <a:buChar char="▪"/>
            </a:pPr>
            <a:r>
              <a:rPr lang="en-US" sz="1400">
                <a:solidFill>
                  <a:schemeClr val="lt1"/>
                </a:solidFill>
                <a:latin typeface="Montserrat"/>
                <a:ea typeface="Montserrat"/>
                <a:cs typeface="Montserrat"/>
                <a:sym typeface="Montserrat"/>
              </a:rPr>
              <a:t>Eliminate backend query and concurrency costs</a:t>
            </a:r>
            <a:endParaRPr/>
          </a:p>
          <a:p>
            <a:pPr indent="-171450" lvl="0" marL="171450" marR="0" rtl="0" algn="l">
              <a:spcBef>
                <a:spcPts val="1000"/>
              </a:spcBef>
              <a:spcAft>
                <a:spcPts val="0"/>
              </a:spcAft>
              <a:buClr>
                <a:srgbClr val="F3BA28"/>
              </a:buClr>
              <a:buSzPts val="1400"/>
              <a:buFont typeface="Noto Sans Symbols"/>
              <a:buChar char="▪"/>
            </a:pPr>
            <a:r>
              <a:rPr lang="en-US" sz="1400">
                <a:solidFill>
                  <a:schemeClr val="lt1"/>
                </a:solidFill>
                <a:latin typeface="Montserrat"/>
                <a:ea typeface="Montserrat"/>
                <a:cs typeface="Montserrat"/>
                <a:sym typeface="Montserrat"/>
              </a:rPr>
              <a:t>Automate generation &amp; distribution</a:t>
            </a:r>
            <a:endParaRPr/>
          </a:p>
          <a:p>
            <a:pPr indent="-171450" lvl="0" marL="171450" marR="0" rtl="0" algn="l">
              <a:spcBef>
                <a:spcPts val="1000"/>
              </a:spcBef>
              <a:spcAft>
                <a:spcPts val="0"/>
              </a:spcAft>
              <a:buClr>
                <a:srgbClr val="F3BA28"/>
              </a:buClr>
              <a:buSzPts val="1400"/>
              <a:buFont typeface="Noto Sans Symbols"/>
              <a:buChar char="▪"/>
            </a:pPr>
            <a:r>
              <a:rPr lang="en-US" sz="1400">
                <a:solidFill>
                  <a:schemeClr val="lt1"/>
                </a:solidFill>
                <a:latin typeface="Montserrat"/>
                <a:ea typeface="Montserrat"/>
                <a:cs typeface="Montserrat"/>
                <a:sym typeface="Montserrat"/>
              </a:rPr>
              <a:t>Eliminate international multi-server costs due to GDPR</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9"/>
          <p:cNvSpPr/>
          <p:nvPr/>
        </p:nvSpPr>
        <p:spPr>
          <a:xfrm>
            <a:off x="623113" y="1608313"/>
            <a:ext cx="10922000" cy="4317999"/>
          </a:xfrm>
          <a:prstGeom prst="roundRect">
            <a:avLst>
              <a:gd fmla="val 4999" name="adj"/>
            </a:avLst>
          </a:prstGeom>
          <a:solidFill>
            <a:srgbClr val="EFF3F5"/>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000">
              <a:solidFill>
                <a:srgbClr val="999999"/>
              </a:solidFill>
              <a:latin typeface="Calibri"/>
              <a:ea typeface="Calibri"/>
              <a:cs typeface="Calibri"/>
              <a:sym typeface="Calibri"/>
            </a:endParaRPr>
          </a:p>
        </p:txBody>
      </p:sp>
      <p:sp>
        <p:nvSpPr>
          <p:cNvPr id="236" name="Google Shape;236;p9"/>
          <p:cNvSpPr/>
          <p:nvPr/>
        </p:nvSpPr>
        <p:spPr>
          <a:xfrm>
            <a:off x="1423764" y="183433"/>
            <a:ext cx="9315834" cy="107721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200">
                <a:solidFill>
                  <a:srgbClr val="091C4A"/>
                </a:solidFill>
                <a:latin typeface="Montserrat"/>
                <a:ea typeface="Montserrat"/>
                <a:cs typeface="Montserrat"/>
                <a:sym typeface="Montserrat"/>
              </a:rPr>
              <a:t>WE FILL A BIG GAP WITH A SINGLE TOOL </a:t>
            </a:r>
            <a:r>
              <a:rPr lang="en-US" sz="3200">
                <a:solidFill>
                  <a:srgbClr val="5CB3C1"/>
                </a:solidFill>
                <a:latin typeface="Montserrat"/>
                <a:ea typeface="Montserrat"/>
                <a:cs typeface="Montserrat"/>
                <a:sym typeface="Montserrat"/>
              </a:rPr>
              <a:t>REPLACING </a:t>
            </a:r>
            <a:r>
              <a:rPr b="1" lang="en-US" sz="3200">
                <a:solidFill>
                  <a:srgbClr val="5CB3C1"/>
                </a:solidFill>
                <a:latin typeface="Montserrat"/>
                <a:ea typeface="Montserrat"/>
                <a:cs typeface="Montserrat"/>
                <a:sym typeface="Montserrat"/>
              </a:rPr>
              <a:t>3</a:t>
            </a:r>
            <a:r>
              <a:rPr lang="en-US" sz="3200">
                <a:solidFill>
                  <a:srgbClr val="5CB3C1"/>
                </a:solidFill>
                <a:latin typeface="Montserrat"/>
                <a:ea typeface="Montserrat"/>
                <a:cs typeface="Montserrat"/>
                <a:sym typeface="Montserrat"/>
              </a:rPr>
              <a:t> TECHNOLOGIES </a:t>
            </a:r>
            <a:endParaRPr/>
          </a:p>
        </p:txBody>
      </p:sp>
      <p:cxnSp>
        <p:nvCxnSpPr>
          <p:cNvPr id="237" name="Google Shape;237;p9"/>
          <p:cNvCxnSpPr/>
          <p:nvPr/>
        </p:nvCxnSpPr>
        <p:spPr>
          <a:xfrm>
            <a:off x="2819400" y="1298751"/>
            <a:ext cx="6553200" cy="0"/>
          </a:xfrm>
          <a:prstGeom prst="straightConnector1">
            <a:avLst/>
          </a:prstGeom>
          <a:noFill/>
          <a:ln cap="flat" cmpd="sng" w="25400">
            <a:solidFill>
              <a:srgbClr val="5CB3C1"/>
            </a:solidFill>
            <a:prstDash val="solid"/>
            <a:miter lim="800000"/>
            <a:headEnd len="sm" w="sm" type="none"/>
            <a:tailEnd len="sm" w="sm" type="none"/>
          </a:ln>
        </p:spPr>
      </p:cxnSp>
      <p:grpSp>
        <p:nvGrpSpPr>
          <p:cNvPr id="238" name="Google Shape;238;p9"/>
          <p:cNvGrpSpPr/>
          <p:nvPr/>
        </p:nvGrpSpPr>
        <p:grpSpPr>
          <a:xfrm>
            <a:off x="2605296" y="1722679"/>
            <a:ext cx="7454084" cy="4079096"/>
            <a:chOff x="2576721" y="1722679"/>
            <a:chExt cx="7454084" cy="4079096"/>
          </a:xfrm>
        </p:grpSpPr>
        <p:cxnSp>
          <p:nvCxnSpPr>
            <p:cNvPr id="239" name="Google Shape;239;p9"/>
            <p:cNvCxnSpPr/>
            <p:nvPr/>
          </p:nvCxnSpPr>
          <p:spPr>
            <a:xfrm>
              <a:off x="2687032" y="3880420"/>
              <a:ext cx="6817936" cy="0"/>
            </a:xfrm>
            <a:prstGeom prst="straightConnector1">
              <a:avLst/>
            </a:prstGeom>
            <a:noFill/>
            <a:ln cap="flat" cmpd="sng" w="22225">
              <a:solidFill>
                <a:srgbClr val="0C1C50"/>
              </a:solidFill>
              <a:prstDash val="solid"/>
              <a:miter lim="800000"/>
              <a:headEnd len="sm" w="sm" type="none"/>
              <a:tailEnd len="med" w="med" type="triangle"/>
            </a:ln>
          </p:spPr>
        </p:cxnSp>
        <p:sp>
          <p:nvSpPr>
            <p:cNvPr id="240" name="Google Shape;240;p9"/>
            <p:cNvSpPr/>
            <p:nvPr/>
          </p:nvSpPr>
          <p:spPr>
            <a:xfrm>
              <a:off x="2701282" y="2486153"/>
              <a:ext cx="2582731" cy="1400963"/>
            </a:xfrm>
            <a:custGeom>
              <a:rect b="b" l="l" r="r" t="t"/>
              <a:pathLst>
                <a:path extrusionOk="0" h="21600" w="21600">
                  <a:moveTo>
                    <a:pt x="0" y="21600"/>
                  </a:moveTo>
                  <a:lnTo>
                    <a:pt x="21600" y="0"/>
                  </a:lnTo>
                  <a:lnTo>
                    <a:pt x="21600" y="21600"/>
                  </a:lnTo>
                  <a:close/>
                </a:path>
              </a:pathLst>
            </a:custGeom>
            <a:solidFill>
              <a:srgbClr val="99D8DD">
                <a:alpha val="27450"/>
              </a:srgbClr>
            </a:solidFill>
            <a:ln>
              <a:noFill/>
            </a:ln>
          </p:spPr>
          <p:txBody>
            <a:bodyPr anchorCtr="0" anchor="ctr" bIns="45700" lIns="45700" spcFirstLastPara="1" rIns="45700" wrap="square" tIns="45700">
              <a:noAutofit/>
            </a:bodyPr>
            <a:lstStyle/>
            <a:p>
              <a:pPr indent="0" lvl="0" marL="0" marR="0" rtl="0" algn="ctr">
                <a:spcBef>
                  <a:spcPts val="0"/>
                </a:spcBef>
                <a:spcAft>
                  <a:spcPts val="0"/>
                </a:spcAft>
                <a:buNone/>
              </a:pPr>
              <a:r>
                <a:t/>
              </a:r>
              <a:endParaRPr sz="5400">
                <a:solidFill>
                  <a:schemeClr val="dk1"/>
                </a:solidFill>
                <a:latin typeface="Montserrat"/>
                <a:ea typeface="Montserrat"/>
                <a:cs typeface="Montserrat"/>
                <a:sym typeface="Montserrat"/>
              </a:endParaRPr>
            </a:p>
          </p:txBody>
        </p:sp>
        <p:sp>
          <p:nvSpPr>
            <p:cNvPr id="241" name="Google Shape;241;p9"/>
            <p:cNvSpPr/>
            <p:nvPr/>
          </p:nvSpPr>
          <p:spPr>
            <a:xfrm>
              <a:off x="3992647" y="3429526"/>
              <a:ext cx="120898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01587A"/>
                  </a:solidFill>
                  <a:latin typeface="Montserrat"/>
                  <a:ea typeface="Montserrat"/>
                  <a:cs typeface="Montserrat"/>
                  <a:sym typeface="Montserrat"/>
                </a:rPr>
                <a:t>THE GAP</a:t>
              </a:r>
              <a:endParaRPr/>
            </a:p>
          </p:txBody>
        </p:sp>
        <p:grpSp>
          <p:nvGrpSpPr>
            <p:cNvPr id="242" name="Google Shape;242;p9"/>
            <p:cNvGrpSpPr/>
            <p:nvPr/>
          </p:nvGrpSpPr>
          <p:grpSpPr>
            <a:xfrm>
              <a:off x="2576721" y="2654918"/>
              <a:ext cx="1498543" cy="463872"/>
              <a:chOff x="11717524" y="10867976"/>
              <a:chExt cx="5394758" cy="1669939"/>
            </a:xfrm>
          </p:grpSpPr>
          <p:pic>
            <p:nvPicPr>
              <p:cNvPr descr="SD-Logo Circle- 400 x 400.png" id="243" name="Google Shape;243;p9"/>
              <p:cNvPicPr preferRelativeResize="0"/>
              <p:nvPr/>
            </p:nvPicPr>
            <p:blipFill rotWithShape="1">
              <a:blip r:embed="rId3">
                <a:alphaModFix/>
              </a:blip>
              <a:srcRect b="0" l="0" r="0" t="0"/>
              <a:stretch/>
            </p:blipFill>
            <p:spPr>
              <a:xfrm>
                <a:off x="11717524" y="10867976"/>
                <a:ext cx="1669936" cy="1669939"/>
              </a:xfrm>
              <a:prstGeom prst="rect">
                <a:avLst/>
              </a:prstGeom>
              <a:noFill/>
              <a:ln>
                <a:noFill/>
              </a:ln>
            </p:spPr>
          </p:pic>
          <p:sp>
            <p:nvSpPr>
              <p:cNvPr id="244" name="Google Shape;244;p9"/>
              <p:cNvSpPr txBox="1"/>
              <p:nvPr/>
            </p:nvSpPr>
            <p:spPr>
              <a:xfrm>
                <a:off x="13467442" y="11324380"/>
                <a:ext cx="3644840" cy="997196"/>
              </a:xfrm>
              <a:prstGeom prst="rect">
                <a:avLst/>
              </a:prstGeom>
              <a:noFill/>
              <a:ln>
                <a:noFill/>
              </a:ln>
            </p:spPr>
            <p:txBody>
              <a:bodyPr anchorCtr="0" anchor="t" bIns="45700" lIns="45700" spcFirstLastPara="1" rIns="45700" wrap="square" tIns="45700">
                <a:spAutoFit/>
              </a:bodyPr>
              <a:lstStyle/>
              <a:p>
                <a:pPr indent="0" lvl="0" marL="0" marR="0" rtl="0" algn="l">
                  <a:spcBef>
                    <a:spcPts val="0"/>
                  </a:spcBef>
                  <a:spcAft>
                    <a:spcPts val="0"/>
                  </a:spcAft>
                  <a:buNone/>
                </a:pPr>
                <a:r>
                  <a:rPr b="1" lang="en-US" sz="1200">
                    <a:solidFill>
                      <a:srgbClr val="091C4A"/>
                    </a:solidFill>
                    <a:latin typeface="Karla"/>
                    <a:ea typeface="Karla"/>
                    <a:cs typeface="Karla"/>
                    <a:sym typeface="Karla"/>
                  </a:rPr>
                  <a:t>Storied Data</a:t>
                </a:r>
                <a:endParaRPr/>
              </a:p>
            </p:txBody>
          </p:sp>
        </p:grpSp>
        <p:sp>
          <p:nvSpPr>
            <p:cNvPr id="245" name="Google Shape;245;p9"/>
            <p:cNvSpPr/>
            <p:nvPr/>
          </p:nvSpPr>
          <p:spPr>
            <a:xfrm>
              <a:off x="4512488" y="1722679"/>
              <a:ext cx="1543050"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200">
                  <a:solidFill>
                    <a:srgbClr val="F3BA28"/>
                  </a:solidFill>
                  <a:latin typeface="Montserrat"/>
                  <a:ea typeface="Montserrat"/>
                  <a:cs typeface="Montserrat"/>
                  <a:sym typeface="Montserrat"/>
                </a:rPr>
                <a:t>Interactive</a:t>
              </a:r>
              <a:endParaRPr/>
            </a:p>
            <a:p>
              <a:pPr indent="0" lvl="0" marL="0" marR="0" rtl="0" algn="ctr">
                <a:spcBef>
                  <a:spcPts val="0"/>
                </a:spcBef>
                <a:spcAft>
                  <a:spcPts val="0"/>
                </a:spcAft>
                <a:buNone/>
              </a:pPr>
              <a:r>
                <a:rPr b="1" lang="en-US" sz="1200">
                  <a:solidFill>
                    <a:srgbClr val="F3BA28"/>
                  </a:solidFill>
                  <a:latin typeface="Montserrat"/>
                  <a:ea typeface="Montserrat"/>
                  <a:cs typeface="Montserrat"/>
                  <a:sym typeface="Montserrat"/>
                </a:rPr>
                <a:t>&amp; Dynamic</a:t>
              </a:r>
              <a:endParaRPr/>
            </a:p>
          </p:txBody>
        </p:sp>
        <p:sp>
          <p:nvSpPr>
            <p:cNvPr id="246" name="Google Shape;246;p9"/>
            <p:cNvSpPr/>
            <p:nvPr/>
          </p:nvSpPr>
          <p:spPr>
            <a:xfrm>
              <a:off x="4512488" y="5340110"/>
              <a:ext cx="1543050"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200">
                  <a:solidFill>
                    <a:srgbClr val="F3BA28"/>
                  </a:solidFill>
                  <a:latin typeface="Montserrat"/>
                  <a:ea typeface="Montserrat"/>
                  <a:cs typeface="Montserrat"/>
                  <a:sym typeface="Montserrat"/>
                </a:rPr>
                <a:t>Static </a:t>
              </a:r>
              <a:endParaRPr/>
            </a:p>
            <a:p>
              <a:pPr indent="0" lvl="0" marL="0" marR="0" rtl="0" algn="ctr">
                <a:spcBef>
                  <a:spcPts val="0"/>
                </a:spcBef>
                <a:spcAft>
                  <a:spcPts val="0"/>
                </a:spcAft>
                <a:buNone/>
              </a:pPr>
              <a:r>
                <a:rPr b="1" lang="en-US" sz="1200">
                  <a:solidFill>
                    <a:srgbClr val="F3BA28"/>
                  </a:solidFill>
                  <a:latin typeface="Montserrat"/>
                  <a:ea typeface="Montserrat"/>
                  <a:cs typeface="Montserrat"/>
                  <a:sym typeface="Montserrat"/>
                </a:rPr>
                <a:t>&amp; Nonresponsive</a:t>
              </a:r>
              <a:endParaRPr/>
            </a:p>
          </p:txBody>
        </p:sp>
        <p:cxnSp>
          <p:nvCxnSpPr>
            <p:cNvPr id="247" name="Google Shape;247;p9"/>
            <p:cNvCxnSpPr/>
            <p:nvPr/>
          </p:nvCxnSpPr>
          <p:spPr>
            <a:xfrm rot="10800000">
              <a:off x="5310963" y="2405276"/>
              <a:ext cx="0" cy="2934834"/>
            </a:xfrm>
            <a:prstGeom prst="straightConnector1">
              <a:avLst/>
            </a:prstGeom>
            <a:noFill/>
            <a:ln cap="flat" cmpd="sng" w="22225">
              <a:solidFill>
                <a:srgbClr val="0C1C50"/>
              </a:solidFill>
              <a:prstDash val="solid"/>
              <a:miter lim="800000"/>
              <a:headEnd len="sm" w="sm" type="none"/>
              <a:tailEnd len="med" w="med" type="triangle"/>
            </a:ln>
          </p:spPr>
        </p:cxnSp>
        <p:sp>
          <p:nvSpPr>
            <p:cNvPr id="248" name="Google Shape;248;p9"/>
            <p:cNvSpPr/>
            <p:nvPr/>
          </p:nvSpPr>
          <p:spPr>
            <a:xfrm>
              <a:off x="3505656" y="4081046"/>
              <a:ext cx="1659712"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050">
                  <a:solidFill>
                    <a:srgbClr val="01587A"/>
                  </a:solidFill>
                  <a:latin typeface="Montserrat"/>
                  <a:ea typeface="Montserrat"/>
                  <a:cs typeface="Montserrat"/>
                  <a:sym typeface="Montserrat"/>
                </a:rPr>
                <a:t>DESIGN &amp; LAYOUT</a:t>
              </a:r>
              <a:endParaRPr/>
            </a:p>
          </p:txBody>
        </p:sp>
        <p:sp>
          <p:nvSpPr>
            <p:cNvPr id="249" name="Google Shape;249;p9"/>
            <p:cNvSpPr/>
            <p:nvPr/>
          </p:nvSpPr>
          <p:spPr>
            <a:xfrm>
              <a:off x="3505656" y="4319944"/>
              <a:ext cx="1659712" cy="646331"/>
            </a:xfrm>
            <a:prstGeom prst="rect">
              <a:avLst/>
            </a:prstGeom>
            <a:noFill/>
            <a:ln>
              <a:noFill/>
            </a:ln>
          </p:spPr>
          <p:txBody>
            <a:bodyPr anchorCtr="0" anchor="t" bIns="45700" lIns="91425" spcFirstLastPara="1" rIns="91425" wrap="square" tIns="45700">
              <a:spAutoFit/>
            </a:bodyPr>
            <a:lstStyle/>
            <a:p>
              <a:pPr indent="-171450" lvl="0" marL="171450" marR="0" rtl="0" algn="l">
                <a:spcBef>
                  <a:spcPts val="0"/>
                </a:spcBef>
                <a:spcAft>
                  <a:spcPts val="0"/>
                </a:spcAft>
                <a:buClr>
                  <a:srgbClr val="01587A"/>
                </a:buClr>
                <a:buSzPts val="1200"/>
                <a:buFont typeface="Noto Sans Symbols"/>
                <a:buChar char="▪"/>
              </a:pPr>
              <a:r>
                <a:rPr b="1" lang="en-US" sz="1200">
                  <a:solidFill>
                    <a:srgbClr val="5CB3C1"/>
                  </a:solidFill>
                  <a:latin typeface="Montserrat"/>
                  <a:ea typeface="Montserrat"/>
                  <a:cs typeface="Montserrat"/>
                  <a:sym typeface="Montserrat"/>
                </a:rPr>
                <a:t>Canva</a:t>
              </a:r>
              <a:endParaRPr/>
            </a:p>
            <a:p>
              <a:pPr indent="-171450" lvl="0" marL="171450" marR="0" rtl="0" algn="l">
                <a:spcBef>
                  <a:spcPts val="0"/>
                </a:spcBef>
                <a:spcAft>
                  <a:spcPts val="0"/>
                </a:spcAft>
                <a:buClr>
                  <a:srgbClr val="01587A"/>
                </a:buClr>
                <a:buSzPts val="1200"/>
                <a:buFont typeface="Noto Sans Symbols"/>
                <a:buChar char="▪"/>
              </a:pPr>
              <a:r>
                <a:rPr b="1" lang="en-US" sz="1200">
                  <a:solidFill>
                    <a:srgbClr val="5CB3C1"/>
                  </a:solidFill>
                  <a:latin typeface="Montserrat"/>
                  <a:ea typeface="Montserrat"/>
                  <a:cs typeface="Montserrat"/>
                  <a:sym typeface="Montserrat"/>
                </a:rPr>
                <a:t>Foxit PDF</a:t>
              </a:r>
              <a:endParaRPr/>
            </a:p>
            <a:p>
              <a:pPr indent="-171450" lvl="0" marL="171450" marR="0" rtl="0" algn="l">
                <a:spcBef>
                  <a:spcPts val="0"/>
                </a:spcBef>
                <a:spcAft>
                  <a:spcPts val="0"/>
                </a:spcAft>
                <a:buClr>
                  <a:srgbClr val="01587A"/>
                </a:buClr>
                <a:buSzPts val="1200"/>
                <a:buFont typeface="Noto Sans Symbols"/>
                <a:buChar char="▪"/>
              </a:pPr>
              <a:r>
                <a:rPr b="1" lang="en-US" sz="1200">
                  <a:solidFill>
                    <a:srgbClr val="5CB3C1"/>
                  </a:solidFill>
                  <a:latin typeface="Montserrat"/>
                  <a:ea typeface="Montserrat"/>
                  <a:cs typeface="Montserrat"/>
                  <a:sym typeface="Montserrat"/>
                </a:rPr>
                <a:t>Microsoft Office</a:t>
              </a:r>
              <a:endParaRPr/>
            </a:p>
          </p:txBody>
        </p:sp>
        <p:grpSp>
          <p:nvGrpSpPr>
            <p:cNvPr id="250" name="Google Shape;250;p9"/>
            <p:cNvGrpSpPr/>
            <p:nvPr/>
          </p:nvGrpSpPr>
          <p:grpSpPr>
            <a:xfrm>
              <a:off x="5508633" y="4108075"/>
              <a:ext cx="3705144" cy="669785"/>
              <a:chOff x="5649538" y="4212850"/>
              <a:chExt cx="3705144" cy="669785"/>
            </a:xfrm>
          </p:grpSpPr>
          <p:grpSp>
            <p:nvGrpSpPr>
              <p:cNvPr id="251" name="Google Shape;251;p9"/>
              <p:cNvGrpSpPr/>
              <p:nvPr/>
            </p:nvGrpSpPr>
            <p:grpSpPr>
              <a:xfrm>
                <a:off x="5649538" y="4212850"/>
                <a:ext cx="1998286" cy="669785"/>
                <a:chOff x="5649538" y="4212850"/>
                <a:chExt cx="1998286" cy="669785"/>
              </a:xfrm>
            </p:grpSpPr>
            <p:sp>
              <p:nvSpPr>
                <p:cNvPr id="252" name="Google Shape;252;p9"/>
                <p:cNvSpPr/>
                <p:nvPr/>
              </p:nvSpPr>
              <p:spPr>
                <a:xfrm>
                  <a:off x="5649538" y="4212850"/>
                  <a:ext cx="1659712"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050">
                      <a:solidFill>
                        <a:srgbClr val="01587A"/>
                      </a:solidFill>
                      <a:latin typeface="Montserrat"/>
                      <a:ea typeface="Montserrat"/>
                      <a:cs typeface="Montserrat"/>
                      <a:sym typeface="Montserrat"/>
                    </a:rPr>
                    <a:t>DESIGN &amp; LAYOUT</a:t>
                  </a:r>
                  <a:endParaRPr/>
                </a:p>
              </p:txBody>
            </p:sp>
            <p:sp>
              <p:nvSpPr>
                <p:cNvPr id="253" name="Google Shape;253;p9"/>
                <p:cNvSpPr/>
                <p:nvPr/>
              </p:nvSpPr>
              <p:spPr>
                <a:xfrm>
                  <a:off x="5649538" y="4451748"/>
                  <a:ext cx="1998286" cy="430887"/>
                </a:xfrm>
                <a:prstGeom prst="rect">
                  <a:avLst/>
                </a:prstGeom>
                <a:noFill/>
                <a:ln>
                  <a:noFill/>
                </a:ln>
              </p:spPr>
              <p:txBody>
                <a:bodyPr anchorCtr="0" anchor="t" bIns="45700" lIns="91425" spcFirstLastPara="1" rIns="91425" wrap="square" tIns="45700">
                  <a:spAutoFit/>
                </a:bodyPr>
                <a:lstStyle/>
                <a:p>
                  <a:pPr indent="-171450" lvl="0" marL="171450" marR="0" rtl="0" algn="l">
                    <a:spcBef>
                      <a:spcPts val="0"/>
                    </a:spcBef>
                    <a:spcAft>
                      <a:spcPts val="0"/>
                    </a:spcAft>
                    <a:buClr>
                      <a:srgbClr val="01587A"/>
                    </a:buClr>
                    <a:buSzPts val="1050"/>
                    <a:buFont typeface="Noto Sans Symbols"/>
                    <a:buChar char="▪"/>
                  </a:pPr>
                  <a:r>
                    <a:rPr b="1" lang="en-US" sz="1050">
                      <a:solidFill>
                        <a:srgbClr val="5CB3C1"/>
                      </a:solidFill>
                      <a:latin typeface="Montserrat"/>
                      <a:ea typeface="Montserrat"/>
                      <a:cs typeface="Montserrat"/>
                      <a:sym typeface="Montserrat"/>
                    </a:rPr>
                    <a:t>Adobe Creative Suite</a:t>
                  </a:r>
                  <a:endParaRPr/>
                </a:p>
                <a:p>
                  <a:pPr indent="-171450" lvl="0" marL="171450" marR="0" rtl="0" algn="l">
                    <a:spcBef>
                      <a:spcPts val="0"/>
                    </a:spcBef>
                    <a:spcAft>
                      <a:spcPts val="0"/>
                    </a:spcAft>
                    <a:buClr>
                      <a:srgbClr val="01587A"/>
                    </a:buClr>
                    <a:buSzPts val="1050"/>
                    <a:buFont typeface="Noto Sans Symbols"/>
                    <a:buChar char="▪"/>
                  </a:pPr>
                  <a:r>
                    <a:rPr b="1" lang="en-US" sz="1050">
                      <a:solidFill>
                        <a:srgbClr val="5CB3C1"/>
                      </a:solidFill>
                      <a:latin typeface="Montserrat"/>
                      <a:ea typeface="Montserrat"/>
                      <a:cs typeface="Montserrat"/>
                      <a:sym typeface="Montserrat"/>
                    </a:rPr>
                    <a:t>Corel Draw</a:t>
                  </a:r>
                  <a:endParaRPr/>
                </a:p>
              </p:txBody>
            </p:sp>
          </p:grpSp>
          <p:grpSp>
            <p:nvGrpSpPr>
              <p:cNvPr id="254" name="Google Shape;254;p9"/>
              <p:cNvGrpSpPr/>
              <p:nvPr/>
            </p:nvGrpSpPr>
            <p:grpSpPr>
              <a:xfrm>
                <a:off x="7428270" y="4212850"/>
                <a:ext cx="1926412" cy="500508"/>
                <a:chOff x="7428270" y="4212850"/>
                <a:chExt cx="1926412" cy="500508"/>
              </a:xfrm>
            </p:grpSpPr>
            <p:sp>
              <p:nvSpPr>
                <p:cNvPr id="255" name="Google Shape;255;p9"/>
                <p:cNvSpPr/>
                <p:nvPr/>
              </p:nvSpPr>
              <p:spPr>
                <a:xfrm>
                  <a:off x="7428270" y="4212850"/>
                  <a:ext cx="1926412"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050">
                      <a:solidFill>
                        <a:srgbClr val="01587A"/>
                      </a:solidFill>
                      <a:latin typeface="Montserrat"/>
                      <a:ea typeface="Montserrat"/>
                      <a:cs typeface="Montserrat"/>
                      <a:sym typeface="Montserrat"/>
                    </a:rPr>
                    <a:t>FREELANCE WEB DEV </a:t>
                  </a:r>
                  <a:endParaRPr/>
                </a:p>
              </p:txBody>
            </p:sp>
            <p:sp>
              <p:nvSpPr>
                <p:cNvPr id="256" name="Google Shape;256;p9"/>
                <p:cNvSpPr/>
                <p:nvPr/>
              </p:nvSpPr>
              <p:spPr>
                <a:xfrm>
                  <a:off x="7428270" y="4451748"/>
                  <a:ext cx="1389637" cy="261610"/>
                </a:xfrm>
                <a:prstGeom prst="rect">
                  <a:avLst/>
                </a:prstGeom>
                <a:noFill/>
                <a:ln>
                  <a:noFill/>
                </a:ln>
              </p:spPr>
              <p:txBody>
                <a:bodyPr anchorCtr="0" anchor="t" bIns="45700" lIns="91425" spcFirstLastPara="1" rIns="91425" wrap="square" tIns="45700">
                  <a:spAutoFit/>
                </a:bodyPr>
                <a:lstStyle/>
                <a:p>
                  <a:pPr indent="-171450" lvl="0" marL="171450" marR="0" rtl="0" algn="l">
                    <a:spcBef>
                      <a:spcPts val="0"/>
                    </a:spcBef>
                    <a:spcAft>
                      <a:spcPts val="0"/>
                    </a:spcAft>
                    <a:buClr>
                      <a:srgbClr val="01587A"/>
                    </a:buClr>
                    <a:buSzPts val="1050"/>
                    <a:buFont typeface="Noto Sans Symbols"/>
                    <a:buChar char="▪"/>
                  </a:pPr>
                  <a:r>
                    <a:rPr b="1" lang="en-US" sz="1050">
                      <a:solidFill>
                        <a:srgbClr val="5CB3C1"/>
                      </a:solidFill>
                      <a:latin typeface="Montserrat"/>
                      <a:ea typeface="Montserrat"/>
                      <a:cs typeface="Montserrat"/>
                      <a:sym typeface="Montserrat"/>
                    </a:rPr>
                    <a:t>WordPress</a:t>
                  </a:r>
                  <a:endParaRPr/>
                </a:p>
              </p:txBody>
            </p:sp>
          </p:grpSp>
        </p:grpSp>
        <p:grpSp>
          <p:nvGrpSpPr>
            <p:cNvPr id="257" name="Google Shape;257;p9"/>
            <p:cNvGrpSpPr/>
            <p:nvPr/>
          </p:nvGrpSpPr>
          <p:grpSpPr>
            <a:xfrm>
              <a:off x="5508634" y="2525424"/>
              <a:ext cx="1285831" cy="1157971"/>
              <a:chOff x="5649538" y="3699168"/>
              <a:chExt cx="1369285" cy="1157971"/>
            </a:xfrm>
          </p:grpSpPr>
          <p:sp>
            <p:nvSpPr>
              <p:cNvPr id="258" name="Google Shape;258;p9"/>
              <p:cNvSpPr/>
              <p:nvPr/>
            </p:nvSpPr>
            <p:spPr>
              <a:xfrm>
                <a:off x="5649539" y="3699168"/>
                <a:ext cx="1369284"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050">
                    <a:solidFill>
                      <a:srgbClr val="01587A"/>
                    </a:solidFill>
                    <a:latin typeface="Montserrat"/>
                    <a:ea typeface="Montserrat"/>
                    <a:cs typeface="Montserrat"/>
                    <a:sym typeface="Montserrat"/>
                  </a:rPr>
                  <a:t>NO-CODE DEVELOPMENT </a:t>
                </a:r>
                <a:endParaRPr/>
              </a:p>
            </p:txBody>
          </p:sp>
          <p:sp>
            <p:nvSpPr>
              <p:cNvPr id="259" name="Google Shape;259;p9"/>
              <p:cNvSpPr/>
              <p:nvPr/>
            </p:nvSpPr>
            <p:spPr>
              <a:xfrm>
                <a:off x="5649538" y="4118475"/>
                <a:ext cx="1210263" cy="738664"/>
              </a:xfrm>
              <a:prstGeom prst="rect">
                <a:avLst/>
              </a:prstGeom>
              <a:noFill/>
              <a:ln>
                <a:noFill/>
              </a:ln>
            </p:spPr>
            <p:txBody>
              <a:bodyPr anchorCtr="0" anchor="t" bIns="45700" lIns="91425" spcFirstLastPara="1" rIns="91425" wrap="square" tIns="45700">
                <a:spAutoFit/>
              </a:bodyPr>
              <a:lstStyle/>
              <a:p>
                <a:pPr indent="-171450" lvl="0" marL="171450" marR="0" rtl="0" algn="l">
                  <a:spcBef>
                    <a:spcPts val="0"/>
                  </a:spcBef>
                  <a:spcAft>
                    <a:spcPts val="0"/>
                  </a:spcAft>
                  <a:buClr>
                    <a:srgbClr val="01587A"/>
                  </a:buClr>
                  <a:buSzPts val="1050"/>
                  <a:buFont typeface="Noto Sans Symbols"/>
                  <a:buChar char="▪"/>
                </a:pPr>
                <a:r>
                  <a:rPr b="1" lang="en-US" sz="1050">
                    <a:solidFill>
                      <a:srgbClr val="5CB3C1"/>
                    </a:solidFill>
                    <a:latin typeface="Montserrat"/>
                    <a:ea typeface="Montserrat"/>
                    <a:cs typeface="Montserrat"/>
                    <a:sym typeface="Montserrat"/>
                  </a:rPr>
                  <a:t>Airtable</a:t>
                </a:r>
                <a:endParaRPr/>
              </a:p>
              <a:p>
                <a:pPr indent="-171450" lvl="0" marL="171450" marR="0" rtl="0" algn="l">
                  <a:spcBef>
                    <a:spcPts val="0"/>
                  </a:spcBef>
                  <a:spcAft>
                    <a:spcPts val="0"/>
                  </a:spcAft>
                  <a:buClr>
                    <a:srgbClr val="01587A"/>
                  </a:buClr>
                  <a:buSzPts val="1050"/>
                  <a:buFont typeface="Noto Sans Symbols"/>
                  <a:buChar char="▪"/>
                </a:pPr>
                <a:r>
                  <a:rPr b="1" lang="en-US" sz="1050">
                    <a:solidFill>
                      <a:srgbClr val="5CB3C1"/>
                    </a:solidFill>
                    <a:latin typeface="Montserrat"/>
                    <a:ea typeface="Montserrat"/>
                    <a:cs typeface="Montserrat"/>
                    <a:sym typeface="Montserrat"/>
                  </a:rPr>
                  <a:t>Quickbase</a:t>
                </a:r>
                <a:endParaRPr b="1" sz="1050">
                  <a:solidFill>
                    <a:srgbClr val="5CB3C1"/>
                  </a:solidFill>
                  <a:latin typeface="Montserrat"/>
                  <a:ea typeface="Montserrat"/>
                  <a:cs typeface="Montserrat"/>
                  <a:sym typeface="Montserrat"/>
                </a:endParaRPr>
              </a:p>
              <a:p>
                <a:pPr indent="-171450" lvl="0" marL="171450" marR="0" rtl="0" algn="l">
                  <a:spcBef>
                    <a:spcPts val="0"/>
                  </a:spcBef>
                  <a:spcAft>
                    <a:spcPts val="0"/>
                  </a:spcAft>
                  <a:buClr>
                    <a:srgbClr val="01587A"/>
                  </a:buClr>
                  <a:buSzPts val="1050"/>
                  <a:buFont typeface="Noto Sans Symbols"/>
                  <a:buChar char="▪"/>
                </a:pPr>
                <a:r>
                  <a:rPr b="1" lang="en-US" sz="1050">
                    <a:solidFill>
                      <a:srgbClr val="5CB3C1"/>
                    </a:solidFill>
                    <a:latin typeface="Montserrat"/>
                    <a:ea typeface="Montserrat"/>
                    <a:cs typeface="Montserrat"/>
                    <a:sym typeface="Montserrat"/>
                  </a:rPr>
                  <a:t>Appsheet</a:t>
                </a:r>
                <a:endParaRPr b="1" sz="1050">
                  <a:solidFill>
                    <a:srgbClr val="5CB3C1"/>
                  </a:solidFill>
                  <a:latin typeface="Montserrat"/>
                  <a:ea typeface="Montserrat"/>
                  <a:cs typeface="Montserrat"/>
                  <a:sym typeface="Montserrat"/>
                </a:endParaRPr>
              </a:p>
              <a:p>
                <a:pPr indent="-171450" lvl="0" marL="171450" marR="0" rtl="0" algn="l">
                  <a:spcBef>
                    <a:spcPts val="0"/>
                  </a:spcBef>
                  <a:spcAft>
                    <a:spcPts val="0"/>
                  </a:spcAft>
                  <a:buClr>
                    <a:srgbClr val="01587A"/>
                  </a:buClr>
                  <a:buSzPts val="1050"/>
                  <a:buFont typeface="Noto Sans Symbols"/>
                  <a:buChar char="▪"/>
                </a:pPr>
                <a:r>
                  <a:rPr b="1" lang="en-US" sz="1050">
                    <a:solidFill>
                      <a:srgbClr val="5CB3C1"/>
                    </a:solidFill>
                    <a:latin typeface="Montserrat"/>
                    <a:ea typeface="Montserrat"/>
                    <a:cs typeface="Montserrat"/>
                    <a:sym typeface="Montserrat"/>
                  </a:rPr>
                  <a:t>Microsoft</a:t>
                </a:r>
                <a:endParaRPr/>
              </a:p>
            </p:txBody>
          </p:sp>
        </p:grpSp>
        <p:sp>
          <p:nvSpPr>
            <p:cNvPr id="260" name="Google Shape;260;p9"/>
            <p:cNvSpPr/>
            <p:nvPr/>
          </p:nvSpPr>
          <p:spPr>
            <a:xfrm>
              <a:off x="8571232" y="2475523"/>
              <a:ext cx="1459573"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050">
                  <a:solidFill>
                    <a:srgbClr val="01587A"/>
                  </a:solidFill>
                  <a:latin typeface="Montserrat"/>
                  <a:ea typeface="Montserrat"/>
                  <a:cs typeface="Montserrat"/>
                  <a:sym typeface="Montserrat"/>
                </a:rPr>
                <a:t>CUSTOM DEVELOPMENT</a:t>
              </a:r>
              <a:endParaRPr/>
            </a:p>
          </p:txBody>
        </p:sp>
        <p:grpSp>
          <p:nvGrpSpPr>
            <p:cNvPr id="261" name="Google Shape;261;p9"/>
            <p:cNvGrpSpPr/>
            <p:nvPr/>
          </p:nvGrpSpPr>
          <p:grpSpPr>
            <a:xfrm>
              <a:off x="6754471" y="2501633"/>
              <a:ext cx="1996756" cy="1181762"/>
              <a:chOff x="5649537" y="3675377"/>
              <a:chExt cx="1996756" cy="1181762"/>
            </a:xfrm>
          </p:grpSpPr>
          <p:sp>
            <p:nvSpPr>
              <p:cNvPr id="262" name="Google Shape;262;p9"/>
              <p:cNvSpPr/>
              <p:nvPr/>
            </p:nvSpPr>
            <p:spPr>
              <a:xfrm>
                <a:off x="5912938" y="3675377"/>
                <a:ext cx="1329952"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050">
                    <a:solidFill>
                      <a:srgbClr val="01587A"/>
                    </a:solidFill>
                    <a:latin typeface="Montserrat"/>
                    <a:ea typeface="Montserrat"/>
                    <a:cs typeface="Montserrat"/>
                    <a:sym typeface="Montserrat"/>
                  </a:rPr>
                  <a:t>BUSINESS INTELLIGENCE </a:t>
                </a:r>
                <a:endParaRPr/>
              </a:p>
            </p:txBody>
          </p:sp>
          <p:sp>
            <p:nvSpPr>
              <p:cNvPr id="263" name="Google Shape;263;p9"/>
              <p:cNvSpPr/>
              <p:nvPr/>
            </p:nvSpPr>
            <p:spPr>
              <a:xfrm>
                <a:off x="5649537" y="4118475"/>
                <a:ext cx="1996756" cy="738664"/>
              </a:xfrm>
              <a:prstGeom prst="rect">
                <a:avLst/>
              </a:prstGeom>
              <a:noFill/>
              <a:ln>
                <a:noFill/>
              </a:ln>
            </p:spPr>
            <p:txBody>
              <a:bodyPr anchorCtr="0" anchor="t" bIns="45700" lIns="91425" spcFirstLastPara="1" rIns="91425" wrap="square" tIns="45700">
                <a:spAutoFit/>
              </a:bodyPr>
              <a:lstStyle/>
              <a:p>
                <a:pPr indent="-171450" lvl="0" marL="171450" marR="0" rtl="0" algn="l">
                  <a:spcBef>
                    <a:spcPts val="0"/>
                  </a:spcBef>
                  <a:spcAft>
                    <a:spcPts val="0"/>
                  </a:spcAft>
                  <a:buClr>
                    <a:srgbClr val="01587A"/>
                  </a:buClr>
                  <a:buSzPts val="1050"/>
                  <a:buFont typeface="Noto Sans Symbols"/>
                  <a:buChar char="▪"/>
                </a:pPr>
                <a:r>
                  <a:rPr b="1" lang="en-US" sz="1050">
                    <a:solidFill>
                      <a:srgbClr val="5CB3C1"/>
                    </a:solidFill>
                    <a:latin typeface="Montserrat"/>
                    <a:ea typeface="Montserrat"/>
                    <a:cs typeface="Montserrat"/>
                    <a:sym typeface="Montserrat"/>
                  </a:rPr>
                  <a:t>(Power BI, Tableau, Qlik, Si Sense, Looker, Domo, Tibco, MicroStrategy, etc.)</a:t>
                </a:r>
                <a:endParaRPr/>
              </a:p>
            </p:txBody>
          </p:sp>
        </p:grpSp>
      </p:grpSp>
      <p:grpSp>
        <p:nvGrpSpPr>
          <p:cNvPr id="264" name="Google Shape;264;p9"/>
          <p:cNvGrpSpPr/>
          <p:nvPr/>
        </p:nvGrpSpPr>
        <p:grpSpPr>
          <a:xfrm>
            <a:off x="-4554" y="4764873"/>
            <a:ext cx="2390775" cy="1264773"/>
            <a:chOff x="0" y="1260651"/>
            <a:chExt cx="2390775" cy="1264773"/>
          </a:xfrm>
        </p:grpSpPr>
        <p:sp>
          <p:nvSpPr>
            <p:cNvPr id="265" name="Google Shape;265;p9"/>
            <p:cNvSpPr/>
            <p:nvPr/>
          </p:nvSpPr>
          <p:spPr>
            <a:xfrm>
              <a:off x="0" y="1260651"/>
              <a:ext cx="2390775" cy="1264773"/>
            </a:xfrm>
            <a:prstGeom prst="rect">
              <a:avLst/>
            </a:prstGeom>
            <a:solidFill>
              <a:srgbClr val="F3BA2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a:ea typeface="Montserrat"/>
                <a:cs typeface="Montserrat"/>
                <a:sym typeface="Montserrat"/>
              </a:endParaRPr>
            </a:p>
          </p:txBody>
        </p:sp>
        <p:sp>
          <p:nvSpPr>
            <p:cNvPr id="266" name="Google Shape;266;p9"/>
            <p:cNvSpPr/>
            <p:nvPr/>
          </p:nvSpPr>
          <p:spPr>
            <a:xfrm>
              <a:off x="347059" y="1339039"/>
              <a:ext cx="2018501" cy="110799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800">
                  <a:solidFill>
                    <a:srgbClr val="01587A"/>
                  </a:solidFill>
                  <a:latin typeface="Montserrat Black"/>
                  <a:ea typeface="Montserrat Black"/>
                  <a:cs typeface="Montserrat Black"/>
                  <a:sym typeface="Montserrat Black"/>
                </a:rPr>
                <a:t>$450 </a:t>
              </a:r>
              <a:endParaRPr/>
            </a:p>
            <a:p>
              <a:pPr indent="0" lvl="0" marL="0" marR="0" rtl="0" algn="l">
                <a:spcBef>
                  <a:spcPts val="0"/>
                </a:spcBef>
                <a:spcAft>
                  <a:spcPts val="0"/>
                </a:spcAft>
                <a:buNone/>
              </a:pPr>
              <a:r>
                <a:rPr lang="en-US" sz="1800">
                  <a:solidFill>
                    <a:schemeClr val="lt1"/>
                  </a:solidFill>
                  <a:latin typeface="Montserrat"/>
                  <a:ea typeface="Montserrat"/>
                  <a:cs typeface="Montserrat"/>
                  <a:sym typeface="Montserrat"/>
                </a:rPr>
                <a:t>billion market</a:t>
              </a:r>
              <a:endParaRPr/>
            </a:p>
          </p:txBody>
        </p:sp>
      </p:grpSp>
      <p:sp>
        <p:nvSpPr>
          <p:cNvPr id="267" name="Google Shape;267;p9"/>
          <p:cNvSpPr txBox="1"/>
          <p:nvPr/>
        </p:nvSpPr>
        <p:spPr>
          <a:xfrm>
            <a:off x="9521603" y="3628491"/>
            <a:ext cx="1049324" cy="434221"/>
          </a:xfrm>
          <a:prstGeom prst="rect">
            <a:avLst/>
          </a:prstGeom>
          <a:noFill/>
          <a:ln>
            <a:noFill/>
          </a:ln>
        </p:spPr>
        <p:txBody>
          <a:bodyPr anchorCtr="0" anchor="t" bIns="45700" lIns="45700" spcFirstLastPara="1" rIns="45700" wrap="square" tIns="45700">
            <a:spAutoFit/>
          </a:bodyPr>
          <a:lstStyle/>
          <a:p>
            <a:pPr indent="0" lvl="0" marL="0" marR="0" rtl="0" algn="ctr">
              <a:spcBef>
                <a:spcPts val="0"/>
              </a:spcBef>
              <a:spcAft>
                <a:spcPts val="0"/>
              </a:spcAft>
              <a:buNone/>
            </a:pPr>
            <a:r>
              <a:rPr b="1" lang="en-US" sz="1111">
                <a:solidFill>
                  <a:srgbClr val="F3BA28"/>
                </a:solidFill>
                <a:latin typeface="Karla"/>
                <a:ea typeface="Karla"/>
                <a:cs typeface="Karla"/>
                <a:sym typeface="Karla"/>
              </a:rPr>
              <a:t>High Budget</a:t>
            </a:r>
            <a:endParaRPr/>
          </a:p>
          <a:p>
            <a:pPr indent="0" lvl="0" marL="0" marR="0" rtl="0" algn="ctr">
              <a:spcBef>
                <a:spcPts val="0"/>
              </a:spcBef>
              <a:spcAft>
                <a:spcPts val="0"/>
              </a:spcAft>
              <a:buNone/>
            </a:pPr>
            <a:r>
              <a:rPr b="1" lang="en-US" sz="1111">
                <a:solidFill>
                  <a:srgbClr val="F3BA28"/>
                </a:solidFill>
                <a:latin typeface="Karla"/>
                <a:ea typeface="Karla"/>
                <a:cs typeface="Karla"/>
                <a:sym typeface="Karla"/>
              </a:rPr>
              <a:t>(Cost &amp; Time)</a:t>
            </a:r>
            <a:endParaRPr/>
          </a:p>
        </p:txBody>
      </p:sp>
      <p:sp>
        <p:nvSpPr>
          <p:cNvPr id="268" name="Google Shape;268;p9"/>
          <p:cNvSpPr txBox="1"/>
          <p:nvPr/>
        </p:nvSpPr>
        <p:spPr>
          <a:xfrm>
            <a:off x="1498565" y="3628491"/>
            <a:ext cx="1049324" cy="434221"/>
          </a:xfrm>
          <a:prstGeom prst="rect">
            <a:avLst/>
          </a:prstGeom>
          <a:noFill/>
          <a:ln>
            <a:noFill/>
          </a:ln>
        </p:spPr>
        <p:txBody>
          <a:bodyPr anchorCtr="0" anchor="t" bIns="45700" lIns="45700" spcFirstLastPara="1" rIns="45700" wrap="square" tIns="45700">
            <a:spAutoFit/>
          </a:bodyPr>
          <a:lstStyle/>
          <a:p>
            <a:pPr indent="0" lvl="0" marL="0" marR="0" rtl="0" algn="ctr">
              <a:spcBef>
                <a:spcPts val="0"/>
              </a:spcBef>
              <a:spcAft>
                <a:spcPts val="0"/>
              </a:spcAft>
              <a:buNone/>
            </a:pPr>
            <a:r>
              <a:rPr b="1" lang="en-US" sz="1111">
                <a:solidFill>
                  <a:srgbClr val="F3BA28"/>
                </a:solidFill>
                <a:latin typeface="Karla"/>
                <a:ea typeface="Karla"/>
                <a:cs typeface="Karla"/>
                <a:sym typeface="Karla"/>
              </a:rPr>
              <a:t>Low Budget</a:t>
            </a:r>
            <a:endParaRPr/>
          </a:p>
          <a:p>
            <a:pPr indent="0" lvl="0" marL="0" marR="0" rtl="0" algn="ctr">
              <a:spcBef>
                <a:spcPts val="0"/>
              </a:spcBef>
              <a:spcAft>
                <a:spcPts val="0"/>
              </a:spcAft>
              <a:buNone/>
            </a:pPr>
            <a:r>
              <a:rPr b="1" lang="en-US" sz="1111">
                <a:solidFill>
                  <a:srgbClr val="F3BA28"/>
                </a:solidFill>
                <a:latin typeface="Karla"/>
                <a:ea typeface="Karla"/>
                <a:cs typeface="Karla"/>
                <a:sym typeface="Karla"/>
              </a:rPr>
              <a:t>(Cost &amp; Time)</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2022-08-27T08:59:57Z</dcterms:created>
  <dc:creator>Windows User</dc:creator>
</cp:coreProperties>
</file>